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3" r:id="rId6"/>
    <p:sldId id="264" r:id="rId7"/>
    <p:sldId id="267" r:id="rId8"/>
    <p:sldId id="269" r:id="rId9"/>
    <p:sldId id="271" r:id="rId10"/>
    <p:sldId id="275" r:id="rId11"/>
    <p:sldId id="280" r:id="rId12"/>
    <p:sldId id="277" r:id="rId13"/>
    <p:sldId id="278" r:id="rId14"/>
    <p:sldId id="279" r:id="rId15"/>
    <p:sldId id="281" r:id="rId16"/>
    <p:sldId id="282" r:id="rId17"/>
    <p:sldId id="286" r:id="rId18"/>
    <p:sldId id="285" r:id="rId19"/>
    <p:sldId id="287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D0CE-D78A-4F2F-8D71-CC625A5B448B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55A0-726C-4AE5-BD81-01A5FEA65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55A0-726C-4AE5-BD81-01A5FEA653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F291-ECB8-469A-8111-7A9B31EDFB0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654F-12B9-4CE7-BD1B-7F3E3D6A3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video" Target="file:///C:\Documents%20and%20Settings\zjovanovic\My%20Documents\Zaga\zaga%20movie\FORAMEN_OVALE_L_D_001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video" Target="file:///C:\Documents%20and%20Settings\zjovanovic\My%20Documents\Zaga\zaga%20movie\FORAMEN_OVALE_L_D_001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8.wav"/><Relationship Id="rId1" Type="http://schemas.openxmlformats.org/officeDocument/2006/relationships/video" Target="file:///C:\Documents%20and%20Settings\zjovanovic\My%20Documents\Zaga\zaga%20movie\FORAMEN_OVALE_L_D_001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924800" cy="2384425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n-lt"/>
                <a:cs typeface="Times New Roman" pitchFamily="18" charset="0"/>
              </a:rPr>
              <a:t>Transcranial</a:t>
            </a:r>
            <a:r>
              <a:rPr lang="en-US" sz="3200" b="1" dirty="0">
                <a:latin typeface="+mn-lt"/>
                <a:cs typeface="Times New Roman" pitchFamily="18" charset="0"/>
              </a:rPr>
              <a:t> detection of </a:t>
            </a:r>
            <a:r>
              <a:rPr lang="en-US" sz="3200" b="1" dirty="0" err="1">
                <a:latin typeface="+mn-lt"/>
                <a:cs typeface="Times New Roman" pitchFamily="18" charset="0"/>
              </a:rPr>
              <a:t>microemboli</a:t>
            </a:r>
            <a:r>
              <a:rPr lang="en-US" sz="3200" b="1" dirty="0">
                <a:latin typeface="+mn-lt"/>
                <a:cs typeface="Times New Roman" pitchFamily="18" charset="0"/>
              </a:rPr>
              <a:t> signals (MES) in patients with </a:t>
            </a:r>
            <a:r>
              <a:rPr lang="en-US" sz="3200" b="1" dirty="0" err="1">
                <a:latin typeface="+mn-lt"/>
                <a:cs typeface="Times New Roman" pitchFamily="18" charset="0"/>
              </a:rPr>
              <a:t>antiphospholipid</a:t>
            </a:r>
            <a:r>
              <a:rPr lang="en-US" sz="3200" b="1" dirty="0">
                <a:latin typeface="+mn-lt"/>
                <a:cs typeface="Times New Roman" pitchFamily="18" charset="0"/>
              </a:rPr>
              <a:t> syndrome and stroke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276600"/>
            <a:ext cx="2971800" cy="3276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Zagorka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Jovanović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Emina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Jaganjac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Predrag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Miljić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Milija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Mijajlović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Tamara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Švabić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Bosiljka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Vujisić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Tešić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Edita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Cvitan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Dušan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Damjanović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sr-Latn-R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Marko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Savić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" name="Picture 4" descr="Slika000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468312" y="3414390"/>
            <a:ext cx="2351087" cy="313404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5" descr="logo klinik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2667000"/>
            <a:ext cx="2285999" cy="56279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~PP2869.WAV">
            <a:hlinkClick r:id="" action="ppaction://media"/>
          </p:cNvPr>
          <p:cNvPicPr>
            <a:picLocks noRot="1" noChangeAspect="1"/>
          </p:cNvPicPr>
          <p:nvPr>
            <a:wavAudioFile r:embed="rId1" name="~PP286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7543800" cy="457200"/>
          </a:xfrm>
        </p:spPr>
        <p:txBody>
          <a:bodyPr>
            <a:normAutofit/>
          </a:bodyPr>
          <a:lstStyle/>
          <a:p>
            <a:r>
              <a:rPr lang="en-US" dirty="0"/>
              <a:t>Table 1. Elevated </a:t>
            </a:r>
            <a:r>
              <a:rPr lang="en-US" dirty="0" err="1"/>
              <a:t>aPL</a:t>
            </a:r>
            <a:r>
              <a:rPr lang="en-US" dirty="0"/>
              <a:t> antibody values in the </a:t>
            </a:r>
            <a:r>
              <a:rPr lang="en-US" dirty="0" err="1"/>
              <a:t>APS+stroke</a:t>
            </a:r>
            <a:r>
              <a:rPr lang="en-US" dirty="0"/>
              <a:t> group and CG 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609600" y="152399"/>
          <a:ext cx="8001000" cy="5343146"/>
        </p:xfrm>
        <a:graphic>
          <a:graphicData uri="http://schemas.openxmlformats.org/drawingml/2006/table">
            <a:tbl>
              <a:tblPr/>
              <a:tblGrid>
                <a:gridCol w="1772676"/>
                <a:gridCol w="2395509"/>
                <a:gridCol w="2235809"/>
                <a:gridCol w="1597006"/>
              </a:tblGrid>
              <a:tr h="152958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Type of </a:t>
                      </a:r>
                      <a:r>
                        <a:rPr lang="en-US" sz="1600" b="1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aPL</a:t>
                      </a:r>
                      <a:r>
                        <a:rPr lang="en-US" sz="1600" b="1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Times New Roman"/>
                          <a:ea typeface="Calibri"/>
                          <a:cs typeface="Times New Roman"/>
                        </a:rPr>
                        <a:t>APS+stroke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aPLab</a:t>
                      </a:r>
                      <a:r>
                        <a:rPr lang="en-US" sz="1600" b="1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-elevated levels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n  (%)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CG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aPLab-elevated levels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n  (%)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significance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LAC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21/36   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58.3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14/26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53.8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p=0.725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20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ACLab IgG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20/36   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55.5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13/26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50.0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p=0.665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ACLab IgM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18/36   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50.0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13/26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50.0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p=0.999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37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Anti-beta-2GPI ab IgG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17/36   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47.2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13/26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50.0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p=0.829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37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Anti-beta-2GPI ab IgM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16/36          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44.4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11/26       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600" dirty="0" smtClean="0">
                          <a:latin typeface="Times New Roman"/>
                          <a:ea typeface="Calibri"/>
                          <a:cs typeface="Times New Roman"/>
                        </a:rPr>
                        <a:t>42.3 </a:t>
                      </a: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p=0.867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019800"/>
            <a:ext cx="7467600" cy="609600"/>
          </a:xfrm>
        </p:spPr>
        <p:txBody>
          <a:bodyPr/>
          <a:lstStyle/>
          <a:p>
            <a:r>
              <a:rPr lang="en-US" b="1" dirty="0" smtClean="0"/>
              <a:t>p&gt;0.05</a:t>
            </a:r>
            <a:endParaRPr lang="en-US" dirty="0"/>
          </a:p>
        </p:txBody>
      </p:sp>
      <p:pic>
        <p:nvPicPr>
          <p:cNvPr id="6" name="~PP1171.WAV">
            <a:hlinkClick r:id="" action="ppaction://media"/>
          </p:cNvPr>
          <p:cNvPicPr>
            <a:picLocks noRot="1" noChangeAspect="1"/>
          </p:cNvPicPr>
          <p:nvPr>
            <a:wavAudioFile r:embed="rId1" name="~PP117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400" b="1" dirty="0" smtClean="0"/>
              <a:t>Tb. 1, commentary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486400"/>
          </a:xfrm>
        </p:spPr>
        <p:txBody>
          <a:bodyPr/>
          <a:lstStyle/>
          <a:p>
            <a:pPr algn="just"/>
            <a:r>
              <a:rPr lang="en-US" sz="2000" b="1" dirty="0" smtClean="0"/>
              <a:t>There was no statistically significant difference in the representation of antibody types in the </a:t>
            </a:r>
            <a:r>
              <a:rPr lang="en-US" sz="2000" b="1" dirty="0" err="1" smtClean="0"/>
              <a:t>APS+stroke</a:t>
            </a:r>
            <a:r>
              <a:rPr lang="en-US" sz="2000" b="1" dirty="0" smtClean="0"/>
              <a:t> group compared to the CG (p&gt;0.05).</a:t>
            </a:r>
            <a:endParaRPr lang="sr-Latn-RS" sz="2000" b="1" dirty="0" smtClean="0"/>
          </a:p>
          <a:p>
            <a:pPr algn="just"/>
            <a:endParaRPr lang="sr-Latn-RS" sz="2000" b="1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results of 10 patients </a:t>
            </a:r>
            <a:r>
              <a:rPr lang="en-US" sz="2000" dirty="0" smtClean="0"/>
              <a:t>- 27,7% </a:t>
            </a:r>
            <a:r>
              <a:rPr lang="en-US" sz="2000" dirty="0" smtClean="0"/>
              <a:t>showed </a:t>
            </a:r>
            <a:r>
              <a:rPr lang="en-US" sz="2000" dirty="0"/>
              <a:t>elevated levels of all three types of antibodies, in 14 patients </a:t>
            </a:r>
            <a:r>
              <a:rPr lang="en-US" sz="2000" dirty="0" smtClean="0"/>
              <a:t>- 38,8% </a:t>
            </a:r>
            <a:r>
              <a:rPr lang="en-US" sz="2000" dirty="0" smtClean="0"/>
              <a:t>two </a:t>
            </a:r>
            <a:r>
              <a:rPr lang="en-US" sz="2000" dirty="0"/>
              <a:t>antibody types were elevated, while 12 patients had elevated levels of only one antibody type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r>
              <a:rPr lang="sr-Latn-RS" sz="2000" dirty="0" smtClean="0"/>
              <a:t>66,5 % </a:t>
            </a:r>
            <a:r>
              <a:rPr lang="sr-Latn-RS" sz="2000" dirty="0" smtClean="0"/>
              <a:t>APS+stroke </a:t>
            </a:r>
            <a:r>
              <a:rPr lang="sr-Latn-RS" sz="2000" dirty="0" smtClean="0"/>
              <a:t>patients had elevated two or three types of aPL antibodies.</a:t>
            </a:r>
            <a:r>
              <a:rPr lang="en-US" sz="2000" dirty="0" smtClean="0"/>
              <a:t> </a:t>
            </a:r>
            <a:r>
              <a:rPr lang="en-US" sz="2000" dirty="0" smtClean="0"/>
              <a:t>In the </a:t>
            </a:r>
            <a:r>
              <a:rPr lang="sr-Latn-RS" sz="2000" dirty="0" smtClean="0"/>
              <a:t>CG</a:t>
            </a:r>
            <a:r>
              <a:rPr lang="en-US" sz="2000" dirty="0" smtClean="0"/>
              <a:t>, </a:t>
            </a:r>
            <a:r>
              <a:rPr lang="en-US" sz="2000" dirty="0" smtClean="0"/>
              <a:t>the number of patients with elevated level </a:t>
            </a:r>
            <a:r>
              <a:rPr lang="en-US" sz="2000" dirty="0" smtClean="0"/>
              <a:t>three </a:t>
            </a:r>
            <a:r>
              <a:rPr lang="en-US" sz="2000" dirty="0" smtClean="0"/>
              <a:t>or </a:t>
            </a:r>
            <a:r>
              <a:rPr lang="en-US" sz="2000" dirty="0" smtClean="0"/>
              <a:t> two </a:t>
            </a:r>
            <a:r>
              <a:rPr lang="en-US" sz="2000" dirty="0" smtClean="0"/>
              <a:t>type </a:t>
            </a:r>
            <a:r>
              <a:rPr lang="en-US" sz="2000" dirty="0" smtClean="0"/>
              <a:t>a</a:t>
            </a:r>
            <a:r>
              <a:rPr lang="sr-Latn-RS" sz="2000" dirty="0" smtClean="0"/>
              <a:t>P</a:t>
            </a:r>
            <a:r>
              <a:rPr lang="en-US" sz="2000" dirty="0" smtClean="0"/>
              <a:t>l </a:t>
            </a:r>
            <a:r>
              <a:rPr lang="en-US" sz="2000" dirty="0" err="1" smtClean="0"/>
              <a:t>ab</a:t>
            </a:r>
            <a:r>
              <a:rPr lang="en-US" sz="2000" dirty="0" smtClean="0"/>
              <a:t> was lower, but without statistical </a:t>
            </a:r>
            <a:r>
              <a:rPr lang="en-US" sz="2000" dirty="0" smtClean="0"/>
              <a:t>significance</a:t>
            </a:r>
            <a:r>
              <a:rPr lang="sr-Latn-RS" sz="2000" dirty="0" smtClean="0"/>
              <a:t> (p</a:t>
            </a:r>
            <a:r>
              <a:rPr lang="en-US" sz="2000" dirty="0" smtClean="0"/>
              <a:t>&gt;0.05).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181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821.WAV">
            <a:hlinkClick r:id="" action="ppaction://media"/>
          </p:cNvPr>
          <p:cNvPicPr>
            <a:picLocks noRot="1" noChangeAspect="1"/>
          </p:cNvPicPr>
          <p:nvPr>
            <a:wavAudioFile r:embed="rId1" name="~PP382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086600" cy="838200"/>
          </a:xfrm>
        </p:spPr>
        <p:txBody>
          <a:bodyPr>
            <a:normAutofit/>
          </a:bodyPr>
          <a:lstStyle/>
          <a:p>
            <a:r>
              <a:rPr lang="en-US" dirty="0"/>
              <a:t>Table </a:t>
            </a:r>
            <a:r>
              <a:rPr lang="en-US" dirty="0" smtClean="0"/>
              <a:t>2. </a:t>
            </a:r>
            <a:r>
              <a:rPr lang="en-US" dirty="0" err="1"/>
              <a:t>Neuroradiological</a:t>
            </a:r>
            <a:r>
              <a:rPr lang="en-US" dirty="0"/>
              <a:t> findings – MRI of the brain in </a:t>
            </a:r>
            <a:r>
              <a:rPr lang="en-US" dirty="0" err="1" smtClean="0"/>
              <a:t>APS+stroke</a:t>
            </a:r>
            <a:r>
              <a:rPr lang="en-US" dirty="0" smtClean="0"/>
              <a:t> </a:t>
            </a:r>
            <a:r>
              <a:rPr lang="en-US" dirty="0"/>
              <a:t>patients</a:t>
            </a: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762000" y="304800"/>
          <a:ext cx="7162799" cy="5158457"/>
        </p:xfrm>
        <a:graphic>
          <a:graphicData uri="http://schemas.openxmlformats.org/drawingml/2006/table">
            <a:tbl>
              <a:tblPr/>
              <a:tblGrid>
                <a:gridCol w="3116575"/>
                <a:gridCol w="1741555"/>
                <a:gridCol w="2304669"/>
              </a:tblGrid>
              <a:tr h="87959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Neuroradiological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findings (MRI of the brain)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2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Brain infarction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16,7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392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Brain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multiinfarctions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85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Bain lacunar infarction (small vessels disease)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177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Brain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multilacunar</a:t>
                      </a: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infarctions 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(small vessels disease)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92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pic>
        <p:nvPicPr>
          <p:cNvPr id="7" name="~PP3595.WAV">
            <a:hlinkClick r:id="" action="ppaction://media"/>
          </p:cNvPr>
          <p:cNvPicPr>
            <a:picLocks noRot="1" noChangeAspect="1"/>
          </p:cNvPicPr>
          <p:nvPr>
            <a:wavAudioFile r:embed="rId1" name="~PP359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 smtClean="0"/>
              <a:t>2. </a:t>
            </a:r>
            <a:r>
              <a:rPr lang="en-US" sz="2400" b="1" dirty="0" err="1" smtClean="0"/>
              <a:t>Neuroradiological</a:t>
            </a:r>
            <a:r>
              <a:rPr lang="en-US" sz="2400" b="1" dirty="0" smtClean="0"/>
              <a:t> findings – MRI of the brain in </a:t>
            </a:r>
            <a:r>
              <a:rPr lang="en-US" sz="2400" b="1" dirty="0" err="1" smtClean="0"/>
              <a:t>AFS+stroke</a:t>
            </a:r>
            <a:r>
              <a:rPr lang="en-US" sz="2400" b="1" dirty="0" smtClean="0"/>
              <a:t> patients</a:t>
            </a:r>
            <a:r>
              <a:rPr lang="sr-Latn-RS" sz="2400" b="1" dirty="0" smtClean="0"/>
              <a:t> (commentary)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/>
              <a:t>Brain ischemic lesions were mostly in the form of </a:t>
            </a:r>
            <a:r>
              <a:rPr lang="en-US" sz="2000" b="1" dirty="0" err="1" smtClean="0"/>
              <a:t>multiinfarction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multilacunar</a:t>
            </a:r>
            <a:r>
              <a:rPr lang="en-US" sz="2000" b="1" dirty="0" smtClean="0"/>
              <a:t> lesions (72.2%) and localized mostly in the anterior cerebral basin (63.9%).</a:t>
            </a:r>
            <a:endParaRPr lang="sr-Latn-RS" sz="2000" b="1" dirty="0" smtClean="0"/>
          </a:p>
          <a:p>
            <a:pPr algn="just"/>
            <a:r>
              <a:rPr lang="en-US" sz="2000" dirty="0" smtClean="0"/>
              <a:t>Magnetic </a:t>
            </a:r>
            <a:r>
              <a:rPr lang="en-US" sz="2000" dirty="0"/>
              <a:t>resonant angiography (MRA) showed a complete occlusion of the cerebral arteries in </a:t>
            </a:r>
            <a:r>
              <a:rPr lang="en-US" sz="2000" dirty="0" smtClean="0"/>
              <a:t>15.6% </a:t>
            </a:r>
            <a:r>
              <a:rPr lang="en-US" sz="2000" dirty="0"/>
              <a:t>patients in the </a:t>
            </a:r>
            <a:r>
              <a:rPr lang="en-US" sz="2000" dirty="0" err="1"/>
              <a:t>APS+stroke</a:t>
            </a:r>
            <a:r>
              <a:rPr lang="en-US" sz="2000" dirty="0"/>
              <a:t> group </a:t>
            </a:r>
            <a:r>
              <a:rPr lang="en-US" sz="2000" dirty="0" smtClean="0"/>
              <a:t>(ACA </a:t>
            </a:r>
            <a:r>
              <a:rPr lang="en-US" sz="2000" dirty="0"/>
              <a:t>in two patients, </a:t>
            </a:r>
            <a:r>
              <a:rPr lang="en-US" sz="2000" dirty="0" smtClean="0"/>
              <a:t>MCA </a:t>
            </a:r>
            <a:r>
              <a:rPr lang="en-US" sz="2000" dirty="0"/>
              <a:t>in one patient, </a:t>
            </a:r>
            <a:r>
              <a:rPr lang="en-US" sz="2000" dirty="0" smtClean="0"/>
              <a:t>VA </a:t>
            </a:r>
            <a:r>
              <a:rPr lang="en-US" sz="2000" dirty="0"/>
              <a:t>in one patient, and the VA, </a:t>
            </a:r>
            <a:r>
              <a:rPr lang="en-US" sz="2000" dirty="0" smtClean="0"/>
              <a:t>CPA </a:t>
            </a:r>
            <a:r>
              <a:rPr lang="en-US" sz="2000" dirty="0"/>
              <a:t>and </a:t>
            </a:r>
            <a:r>
              <a:rPr lang="en-US" sz="2000" dirty="0" smtClean="0"/>
              <a:t>partially BA </a:t>
            </a:r>
            <a:r>
              <a:rPr lang="en-US" sz="2000" dirty="0"/>
              <a:t>in </a:t>
            </a:r>
            <a:r>
              <a:rPr lang="en-US" sz="2000" dirty="0" smtClean="0"/>
              <a:t>one </a:t>
            </a:r>
            <a:r>
              <a:rPr lang="en-US" sz="2000" dirty="0"/>
              <a:t>patient). </a:t>
            </a:r>
            <a:endParaRPr lang="en-US" sz="2000" dirty="0" smtClean="0"/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Clinical </a:t>
            </a:r>
            <a:r>
              <a:rPr lang="en-US" sz="2000" b="1" dirty="0"/>
              <a:t>manifestations of the patients </a:t>
            </a:r>
            <a:r>
              <a:rPr lang="en-US" sz="2000" b="1" dirty="0" smtClean="0"/>
              <a:t>of </a:t>
            </a:r>
            <a:r>
              <a:rPr lang="en-US" sz="2000" b="1" dirty="0" err="1"/>
              <a:t>APS+stroke</a:t>
            </a:r>
            <a:r>
              <a:rPr lang="en-US" sz="2000" b="1" dirty="0"/>
              <a:t> </a:t>
            </a:r>
            <a:r>
              <a:rPr lang="en-US" sz="2000" b="1" dirty="0" smtClean="0"/>
              <a:t>group correlated </a:t>
            </a:r>
            <a:r>
              <a:rPr lang="en-US" sz="2000" b="1" dirty="0"/>
              <a:t>with localizations of infarction lesions.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6553200" y="4800600"/>
            <a:ext cx="1792287" cy="19112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Picture 6" descr="mr-lac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800600"/>
            <a:ext cx="1752601" cy="187897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7" name="~PP2285.WAV">
            <a:hlinkClick r:id="" action="ppaction://media"/>
          </p:cNvPr>
          <p:cNvPicPr>
            <a:picLocks noRot="1" noChangeAspect="1"/>
          </p:cNvPicPr>
          <p:nvPr>
            <a:wavAudioFile r:embed="rId1" name="~PP228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84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 </a:t>
            </a:r>
            <a:r>
              <a:rPr lang="en-US" dirty="0" smtClean="0"/>
              <a:t>3. </a:t>
            </a:r>
            <a:r>
              <a:rPr lang="en-US" dirty="0"/>
              <a:t>Results of ultrasound examination of patients with </a:t>
            </a:r>
            <a:r>
              <a:rPr lang="en-US" dirty="0" err="1"/>
              <a:t>APS+stroke</a:t>
            </a:r>
            <a:r>
              <a:rPr lang="en-US" dirty="0"/>
              <a:t> and CG	</a:t>
            </a: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228601" y="152401"/>
          <a:ext cx="8534400" cy="6162441"/>
        </p:xfrm>
        <a:graphic>
          <a:graphicData uri="http://schemas.openxmlformats.org/drawingml/2006/table">
            <a:tbl>
              <a:tblPr/>
              <a:tblGrid>
                <a:gridCol w="2980597"/>
                <a:gridCol w="2272009"/>
                <a:gridCol w="1935415"/>
                <a:gridCol w="1346379"/>
              </a:tblGrid>
              <a:tr h="8413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1425" algn="r"/>
                        </a:tabLs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Type of ultrasound examination	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APS+stroke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 (%)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CG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N (%)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significance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0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Intima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-media thickness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intima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-media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mm)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FC plaq.s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tenosis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ICA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˂ 50%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10/36  (27.8%)          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(0.88±0.19 mm)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10/36  (27.8%)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4/26  (15.4%)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(0.70±0.22 mm)        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4/26  (15.4%)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 0.250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(p=0.001)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 0.250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Occlusion of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ICA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1/36  (2.8%)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0/26  (0%)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p=0.999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Unstable  carotid plaque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FC</a:t>
                      </a:r>
                      <a:r>
                        <a:rPr lang="sr-Latn-R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plaq.s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tenosis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AV ˂ 50%                                                                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2/36  (5.6%)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2/36  (5.6%)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0/26  (0%)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1/26  (4.2%)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p=0.505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p=1.000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TCD-cerebral arteries occlusion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5/32  (15.6%)     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0/21  (0%)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p= 0.057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13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TCD-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stenosis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of cerebral 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arteries ˂ 50%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6/32  (18.8%)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4/21  (21.1%)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 0.841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MES +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2/25  (8.0%)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0/15  (0%)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p= 0.519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Bubble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test+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cardiac type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/26  (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/13  (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Latn-RS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 = 0.269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16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TTE/TEE –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cardiac embolic </a:t>
                      </a:r>
                      <a:r>
                        <a:rPr lang="en-US" sz="1400" dirty="0" smtClean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lesions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8/36  (22.2%)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1/26  (3.8%)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p= 0.043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icture Placeholder 2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7" name="~PP1191.WAV">
            <a:hlinkClick r:id="" action="ppaction://media"/>
          </p:cNvPr>
          <p:cNvPicPr>
            <a:picLocks noRot="1" noChangeAspect="1"/>
          </p:cNvPicPr>
          <p:nvPr>
            <a:wavAudioFile r:embed="rId1" name="~PP119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12652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 smtClean="0"/>
              <a:t>3. </a:t>
            </a:r>
            <a:r>
              <a:rPr lang="en-US" sz="2400" b="1" dirty="0" smtClean="0"/>
              <a:t>Results of ultrasound examination of </a:t>
            </a:r>
            <a:r>
              <a:rPr lang="sr-Latn-RS" sz="2400" b="1" dirty="0" smtClean="0"/>
              <a:t>  </a:t>
            </a:r>
            <a:r>
              <a:rPr lang="en-US" sz="2400" b="1" dirty="0" smtClean="0"/>
              <a:t>patients with </a:t>
            </a:r>
            <a:r>
              <a:rPr lang="en-US" sz="2400" b="1" dirty="0" err="1" smtClean="0"/>
              <a:t>APS+stroke</a:t>
            </a:r>
            <a:r>
              <a:rPr lang="en-US" sz="2400" b="1" dirty="0" smtClean="0"/>
              <a:t> and CG</a:t>
            </a:r>
            <a:r>
              <a:rPr lang="sr-Latn-RS" sz="2400" b="1" dirty="0" smtClean="0"/>
              <a:t> (commentary)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781800" cy="5211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b="1" dirty="0" smtClean="0"/>
              <a:t>There was no statistically significant difference in the frequency of IM </a:t>
            </a:r>
            <a:r>
              <a:rPr lang="en-US" sz="2000" b="1" dirty="0" smtClean="0"/>
              <a:t>thickness, </a:t>
            </a:r>
            <a:r>
              <a:rPr lang="en-US" sz="2000" b="1" dirty="0" smtClean="0"/>
              <a:t>but the </a:t>
            </a:r>
            <a:r>
              <a:rPr lang="en-US" sz="2000" b="1" u="sng" dirty="0" smtClean="0"/>
              <a:t>degree of IM </a:t>
            </a:r>
            <a:r>
              <a:rPr lang="en-US" sz="2000" b="1" u="sng" dirty="0" smtClean="0"/>
              <a:t>thickness </a:t>
            </a:r>
            <a:r>
              <a:rPr lang="en-US" sz="2000" b="1" u="sng" dirty="0" smtClean="0"/>
              <a:t>was statistically significantly higher in the </a:t>
            </a:r>
            <a:r>
              <a:rPr lang="en-US" sz="2000" b="1" u="sng" dirty="0" err="1" smtClean="0"/>
              <a:t>APS+stroke</a:t>
            </a:r>
            <a:r>
              <a:rPr lang="en-US" sz="2000" b="1" u="sng" dirty="0" smtClean="0"/>
              <a:t> </a:t>
            </a:r>
            <a:r>
              <a:rPr lang="en-US" sz="2000" b="1" u="sng" dirty="0" smtClean="0"/>
              <a:t>group compared to </a:t>
            </a:r>
            <a:r>
              <a:rPr lang="en-US" sz="2000" b="1" u="sng" dirty="0" smtClean="0"/>
              <a:t>CG</a:t>
            </a:r>
            <a:r>
              <a:rPr lang="en-US" sz="2000" b="1" u="sng" dirty="0" smtClean="0"/>
              <a:t>.</a:t>
            </a:r>
            <a:endParaRPr lang="sr-Latn-RS" sz="2000" b="1" u="sng" dirty="0" smtClean="0"/>
          </a:p>
          <a:p>
            <a:pPr algn="just"/>
            <a:r>
              <a:rPr lang="en-US" sz="2000" b="1" dirty="0" smtClean="0"/>
              <a:t>There was no statistically significant difference in the presence of </a:t>
            </a:r>
            <a:r>
              <a:rPr lang="en-US" sz="2000" b="1" dirty="0" err="1" smtClean="0"/>
              <a:t>fibrocalcified</a:t>
            </a:r>
            <a:r>
              <a:rPr lang="en-US" sz="2000" b="1" dirty="0" smtClean="0"/>
              <a:t> plaques in the </a:t>
            </a:r>
            <a:r>
              <a:rPr lang="en-US" sz="2000" b="1" dirty="0" smtClean="0"/>
              <a:t>carotid, vertebral and cerebral arteries </a:t>
            </a:r>
            <a:r>
              <a:rPr lang="en-US" sz="2000" b="1" dirty="0" smtClean="0"/>
              <a:t>between the examined groups, </a:t>
            </a:r>
            <a:r>
              <a:rPr lang="sr-Latn-RS" sz="2000" b="1" u="sng" dirty="0" smtClean="0"/>
              <a:t>including </a:t>
            </a:r>
            <a:r>
              <a:rPr lang="en-US" sz="2000" b="1" u="sng" dirty="0" smtClean="0"/>
              <a:t>unstable plaques in the carotid arteries.</a:t>
            </a:r>
            <a:endParaRPr lang="sr-Latn-RS" sz="2000" b="1" u="sng" dirty="0" smtClean="0"/>
          </a:p>
          <a:p>
            <a:pPr algn="just"/>
            <a:r>
              <a:rPr lang="en-US" sz="2000" b="1" u="sng" dirty="0" smtClean="0"/>
              <a:t>A marginally significant higher frequency of cerebral artery occlusions </a:t>
            </a:r>
            <a:r>
              <a:rPr lang="en-US" sz="2000" b="1" dirty="0" smtClean="0"/>
              <a:t>was found in the </a:t>
            </a:r>
            <a:r>
              <a:rPr lang="en-US" sz="2000" b="1" dirty="0" err="1" smtClean="0"/>
              <a:t>APS+stroke</a:t>
            </a:r>
            <a:r>
              <a:rPr lang="en-US" sz="2000" b="1" dirty="0" smtClean="0"/>
              <a:t> </a:t>
            </a:r>
            <a:r>
              <a:rPr lang="en-US" sz="2000" b="1" dirty="0" smtClean="0"/>
              <a:t>group compared to </a:t>
            </a:r>
            <a:r>
              <a:rPr lang="en-US" sz="2000" b="1" dirty="0" smtClean="0"/>
              <a:t>CG</a:t>
            </a:r>
            <a:r>
              <a:rPr lang="en-US" sz="2000" b="1" dirty="0" smtClean="0"/>
              <a:t>.</a:t>
            </a:r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u="sng" dirty="0" smtClean="0"/>
              <a:t>MES was detected in 8% of patients in the </a:t>
            </a:r>
            <a:r>
              <a:rPr lang="en-US" sz="2000" b="1" u="sng" dirty="0" err="1" smtClean="0"/>
              <a:t>APS+stroke</a:t>
            </a:r>
            <a:r>
              <a:rPr lang="en-US" sz="2000" b="1" u="sng" dirty="0" smtClean="0"/>
              <a:t> </a:t>
            </a:r>
            <a:r>
              <a:rPr lang="en-US" sz="2000" b="1" u="sng" dirty="0" smtClean="0"/>
              <a:t>group without </a:t>
            </a:r>
            <a:r>
              <a:rPr lang="en-US" sz="2000" b="1" u="sng" dirty="0" smtClean="0"/>
              <a:t>statistically </a:t>
            </a:r>
            <a:r>
              <a:rPr lang="en-US" sz="2000" b="1" u="sng" dirty="0" smtClean="0"/>
              <a:t>significant difference in relation to </a:t>
            </a:r>
            <a:r>
              <a:rPr lang="sr-Latn-RS" sz="2000" b="1" u="sng" dirty="0" smtClean="0"/>
              <a:t>C</a:t>
            </a:r>
            <a:r>
              <a:rPr lang="en-US" sz="2000" b="1" u="sng" dirty="0" smtClean="0"/>
              <a:t>G</a:t>
            </a:r>
            <a:r>
              <a:rPr lang="en-US" sz="2000" b="1" u="sng" dirty="0" smtClean="0"/>
              <a:t>.</a:t>
            </a:r>
            <a:endParaRPr lang="sr-Latn-RS" sz="2000" b="1" u="sng" dirty="0" smtClean="0"/>
          </a:p>
          <a:p>
            <a:pPr algn="just"/>
            <a:endParaRPr lang="sr-Latn-RS" sz="2000" b="1" u="sng" dirty="0" smtClean="0"/>
          </a:p>
          <a:p>
            <a:pPr algn="just"/>
            <a:r>
              <a:rPr lang="en-US" sz="2000" b="1" dirty="0" smtClean="0"/>
              <a:t>There was </a:t>
            </a:r>
            <a:r>
              <a:rPr lang="en-US" sz="2000" b="1" u="sng" dirty="0" smtClean="0"/>
              <a:t>no statistically significant difference in the degree of presence of r-l shunt </a:t>
            </a:r>
            <a:r>
              <a:rPr lang="en-US" sz="2000" b="1" dirty="0" smtClean="0"/>
              <a:t>between the examined groups.</a:t>
            </a:r>
            <a:endParaRPr lang="sr-Latn-RS" sz="2000" b="1" dirty="0" smtClean="0"/>
          </a:p>
        </p:txBody>
      </p:sp>
      <p:pic>
        <p:nvPicPr>
          <p:cNvPr id="4" name="Picture 9" descr="Sl-07"/>
          <p:cNvPicPr>
            <a:picLocks noChangeAspect="1" noChangeArrowheads="1"/>
          </p:cNvPicPr>
          <p:nvPr/>
        </p:nvPicPr>
        <p:blipFill>
          <a:blip r:embed="rId3">
            <a:lum bright="30000" contrast="50000"/>
            <a:grayscl/>
          </a:blip>
          <a:srcRect l="2048" t="2856" r="2048" b="2856"/>
          <a:stretch>
            <a:fillRect/>
          </a:stretch>
        </p:blipFill>
        <p:spPr>
          <a:xfrm>
            <a:off x="7086600" y="228600"/>
            <a:ext cx="1600200" cy="1226293"/>
          </a:xfrm>
          <a:prstGeom prst="rect">
            <a:avLst/>
          </a:prstGeom>
          <a:noFill/>
        </p:spPr>
      </p:pic>
      <p:pic>
        <p:nvPicPr>
          <p:cNvPr id="5" name="Picture 1" descr="FILIPOVIC-_OBREN_20120830_CAROTIS_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200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00111999_20110106_CAROTIS_0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8288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l 102"/>
          <p:cNvPicPr>
            <a:picLocks noChangeAspect="1" noChangeArrowheads="1"/>
          </p:cNvPicPr>
          <p:nvPr/>
        </p:nvPicPr>
        <p:blipFill>
          <a:blip r:embed="rId6" cstate="print">
            <a:lum bright="8000" contrast="16000"/>
          </a:blip>
          <a:srcRect/>
          <a:stretch>
            <a:fillRect/>
          </a:stretch>
        </p:blipFill>
        <p:spPr>
          <a:xfrm>
            <a:off x="7086600" y="4800600"/>
            <a:ext cx="1684282" cy="1219200"/>
          </a:xfrm>
          <a:prstGeom prst="rect">
            <a:avLst/>
          </a:prstGeom>
          <a:noFill/>
        </p:spPr>
      </p:pic>
      <p:pic>
        <p:nvPicPr>
          <p:cNvPr id="9" name="~PP2586.WAV">
            <a:hlinkClick r:id="" action="ppaction://media"/>
          </p:cNvPr>
          <p:cNvPicPr>
            <a:picLocks noRot="1" noChangeAspect="1"/>
          </p:cNvPicPr>
          <p:nvPr>
            <a:wavAudioFile r:embed="rId1" name="~PP2586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 smtClean="0"/>
              <a:t>3. </a:t>
            </a:r>
            <a:r>
              <a:rPr lang="en-US" sz="2400" b="1" dirty="0" smtClean="0"/>
              <a:t>Results of ultrasound examination of patients with </a:t>
            </a:r>
            <a:r>
              <a:rPr lang="en-US" sz="2400" b="1" dirty="0" err="1" smtClean="0"/>
              <a:t>APS+stroke</a:t>
            </a:r>
            <a:r>
              <a:rPr lang="en-US" sz="2400" b="1" dirty="0" smtClean="0"/>
              <a:t> and CG</a:t>
            </a:r>
            <a:r>
              <a:rPr lang="sr-Latn-RS" sz="2400" b="1" dirty="0" smtClean="0"/>
              <a:t> (commentary)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It </a:t>
            </a:r>
            <a:r>
              <a:rPr lang="en-US" sz="2000" b="1" dirty="0"/>
              <a:t>has been confirmed that 8 </a:t>
            </a:r>
            <a:r>
              <a:rPr lang="en-US" sz="2000" b="1" dirty="0" smtClean="0"/>
              <a:t>–22.2 % </a:t>
            </a:r>
            <a:r>
              <a:rPr lang="en-US" sz="2000" b="1" dirty="0"/>
              <a:t>patients in the </a:t>
            </a:r>
            <a:r>
              <a:rPr lang="en-US" sz="2000" b="1" dirty="0" err="1"/>
              <a:t>APS+stroke</a:t>
            </a:r>
            <a:r>
              <a:rPr lang="en-US" sz="2000" b="1" dirty="0"/>
              <a:t> group had pathological cardiac lesions with embolic potential. </a:t>
            </a:r>
            <a:endParaRPr lang="en-US" sz="2000" b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CG, one patient had </a:t>
            </a:r>
            <a:r>
              <a:rPr lang="en-US" sz="2000" dirty="0" smtClean="0"/>
              <a:t>cardiac lesion with embolic potential- </a:t>
            </a:r>
            <a:r>
              <a:rPr lang="en-US" sz="2000" b="1" dirty="0" smtClean="0"/>
              <a:t>PFO</a:t>
            </a:r>
            <a:r>
              <a:rPr lang="en-US" sz="2000" dirty="0" smtClean="0"/>
              <a:t> </a:t>
            </a:r>
            <a:r>
              <a:rPr lang="en-US" sz="2000" dirty="0"/>
              <a:t>with a minimal, non-significant r-l </a:t>
            </a:r>
            <a:r>
              <a:rPr lang="en-US" sz="2000" dirty="0" smtClean="0"/>
              <a:t>shunt. </a:t>
            </a:r>
            <a:endParaRPr lang="sr-Latn-RS" sz="2000" dirty="0" smtClean="0"/>
          </a:p>
          <a:p>
            <a:endParaRPr lang="en-US" sz="2000" b="1" dirty="0" smtClean="0"/>
          </a:p>
          <a:p>
            <a:r>
              <a:rPr lang="en-US" sz="2000" b="1" u="sng" dirty="0" smtClean="0"/>
              <a:t>Pathological </a:t>
            </a:r>
            <a:r>
              <a:rPr lang="en-US" sz="2000" b="1" u="sng" dirty="0"/>
              <a:t>heart conditions with embolic potential were more frequently observed in the </a:t>
            </a:r>
            <a:r>
              <a:rPr lang="en-US" sz="2000" b="1" u="sng" dirty="0" err="1"/>
              <a:t>APS+stroke</a:t>
            </a:r>
            <a:r>
              <a:rPr lang="en-US" sz="2000" b="1" u="sng" dirty="0"/>
              <a:t> group compared to the CG and this result reached statistical significance (p = </a:t>
            </a:r>
            <a:r>
              <a:rPr lang="en-US" sz="2000" b="1" u="sng" dirty="0" smtClean="0"/>
              <a:t>0.043, p&lt;0.05). </a:t>
            </a:r>
            <a:endParaRPr lang="en-US" sz="2000" b="1" u="sng" dirty="0" smtClean="0"/>
          </a:p>
          <a:p>
            <a:r>
              <a:rPr lang="en-US" sz="2000" dirty="0" smtClean="0"/>
              <a:t>Two of those patients had a </a:t>
            </a:r>
            <a:r>
              <a:rPr lang="en-US" sz="2000" b="1" dirty="0" smtClean="0"/>
              <a:t>thrombus in the left auricle</a:t>
            </a:r>
            <a:r>
              <a:rPr lang="en-US" sz="2000" dirty="0" smtClean="0"/>
              <a:t>, four patients had </a:t>
            </a:r>
            <a:r>
              <a:rPr lang="en-US" sz="2000" b="1" dirty="0" smtClean="0"/>
              <a:t>patent foramen </a:t>
            </a:r>
            <a:r>
              <a:rPr lang="en-US" sz="2000" b="1" dirty="0" err="1" smtClean="0"/>
              <a:t>ovale</a:t>
            </a:r>
            <a:r>
              <a:rPr lang="en-US" sz="2000" b="1" dirty="0" smtClean="0"/>
              <a:t> (PFO</a:t>
            </a:r>
            <a:r>
              <a:rPr lang="en-US" sz="2000" dirty="0" smtClean="0"/>
              <a:t>), one patient </a:t>
            </a:r>
            <a:r>
              <a:rPr lang="en-US" sz="2000" b="1" dirty="0" smtClean="0"/>
              <a:t>had </a:t>
            </a:r>
            <a:r>
              <a:rPr lang="en-US" sz="2000" b="1" dirty="0" err="1" smtClean="0"/>
              <a:t>Libman</a:t>
            </a:r>
            <a:r>
              <a:rPr lang="en-US" sz="2000" b="1" dirty="0" smtClean="0"/>
              <a:t> Sacks </a:t>
            </a:r>
            <a:r>
              <a:rPr lang="en-US" sz="2000" b="1" dirty="0" err="1" smtClean="0"/>
              <a:t>endocarditis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/>
              <a:t>one had mitral valve </a:t>
            </a:r>
            <a:r>
              <a:rPr lang="en-US" sz="2000" b="1" dirty="0" err="1" smtClean="0"/>
              <a:t>prolapse</a:t>
            </a:r>
            <a:r>
              <a:rPr lang="en-US" sz="2000" b="1" dirty="0" smtClean="0"/>
              <a:t> (MVP). </a:t>
            </a:r>
          </a:p>
        </p:txBody>
      </p:sp>
      <p:pic>
        <p:nvPicPr>
          <p:cNvPr id="4" name="FORAMEN_OVALE_L_D_00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953000"/>
            <a:ext cx="21336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~PP875.WAV">
            <a:hlinkClick r:id="" action="ppaction://media"/>
          </p:cNvPr>
          <p:cNvPicPr>
            <a:picLocks noRot="1" noChangeAspect="1"/>
          </p:cNvPicPr>
          <p:nvPr>
            <a:wavAudioFile r:embed="rId2" name="~PP87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11890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 smtClean="0"/>
              <a:t>3. </a:t>
            </a:r>
            <a:r>
              <a:rPr lang="en-US" sz="2400" b="1" dirty="0" smtClean="0"/>
              <a:t>Results of ultrasound examination of patients with </a:t>
            </a:r>
            <a:r>
              <a:rPr lang="en-US" sz="2400" b="1" dirty="0" err="1" smtClean="0"/>
              <a:t>APS+stroke</a:t>
            </a:r>
            <a:r>
              <a:rPr lang="en-US" sz="2400" b="1" dirty="0" smtClean="0"/>
              <a:t> and CG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781800" cy="44497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MES were detected in the cerebral arteries of two patients from the </a:t>
            </a:r>
            <a:r>
              <a:rPr lang="en-US" sz="2000" b="1" dirty="0" err="1" smtClean="0"/>
              <a:t>APS+stroke</a:t>
            </a:r>
            <a:r>
              <a:rPr lang="en-US" sz="2000" b="1" dirty="0" smtClean="0"/>
              <a:t> group only (8.0%). </a:t>
            </a:r>
            <a:endParaRPr lang="sr-Latn-RS" sz="2000" b="1" dirty="0" smtClean="0"/>
          </a:p>
          <a:p>
            <a:pPr algn="just"/>
            <a:r>
              <a:rPr lang="en-US" sz="2000" b="1" dirty="0" smtClean="0"/>
              <a:t>The first patient had bilateral MES and he had a thrombus in the left auricle (cardiac embolism). The second patient had unilateral MES and </a:t>
            </a:r>
            <a:r>
              <a:rPr lang="en-US" sz="2000" b="1" dirty="0" err="1" smtClean="0"/>
              <a:t>ipsilateral</a:t>
            </a:r>
            <a:r>
              <a:rPr lang="en-US" sz="2000" b="1" dirty="0" smtClean="0"/>
              <a:t> unstable plaque with appositional thrombus resulting in </a:t>
            </a:r>
            <a:r>
              <a:rPr lang="en-US" sz="2000" b="1" dirty="0" smtClean="0"/>
              <a:t>45</a:t>
            </a:r>
            <a:r>
              <a:rPr lang="en-US" sz="2000" b="1" dirty="0" smtClean="0"/>
              <a:t>% </a:t>
            </a:r>
            <a:r>
              <a:rPr lang="en-US" sz="2000" b="1" dirty="0" err="1" smtClean="0"/>
              <a:t>stenosis</a:t>
            </a:r>
            <a:r>
              <a:rPr lang="en-US" sz="2000" b="1" dirty="0" smtClean="0"/>
              <a:t> of the ICA (artery to artery embolism). </a:t>
            </a:r>
          </a:p>
          <a:p>
            <a:pPr algn="just"/>
            <a:r>
              <a:rPr lang="en-US" sz="2000" b="1" dirty="0" smtClean="0"/>
              <a:t>MES were not registered in any patient in the CG. </a:t>
            </a:r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/>
            <a:r>
              <a:rPr lang="en-US" sz="2000" b="1" u="sng" dirty="0" smtClean="0"/>
              <a:t>There was no statistically significant difference between the investigated groups (p&gt;0.05).</a:t>
            </a:r>
          </a:p>
          <a:p>
            <a:pPr algn="just"/>
            <a:endParaRPr lang="en-US" sz="2000" dirty="0" smtClean="0"/>
          </a:p>
        </p:txBody>
      </p:sp>
      <p:pic>
        <p:nvPicPr>
          <p:cNvPr id="4" name="Picture 9" descr="Sl 130"/>
          <p:cNvPicPr>
            <a:picLocks noChangeAspect="1" noChangeArrowheads="1"/>
          </p:cNvPicPr>
          <p:nvPr/>
        </p:nvPicPr>
        <p:blipFill>
          <a:blip r:embed="rId3" cstate="print">
            <a:lum bright="26000" contrast="32000"/>
          </a:blip>
          <a:srcRect/>
          <a:stretch>
            <a:fillRect/>
          </a:stretch>
        </p:blipFill>
        <p:spPr>
          <a:xfrm>
            <a:off x="7010400" y="304800"/>
            <a:ext cx="1853627" cy="1378467"/>
          </a:xfrm>
          <a:prstGeom prst="rect">
            <a:avLst/>
          </a:prstGeom>
          <a:noFill/>
        </p:spPr>
      </p:pic>
      <p:pic>
        <p:nvPicPr>
          <p:cNvPr id="5" name="~PP1641.WAV">
            <a:hlinkClick r:id="" action="ppaction://media"/>
          </p:cNvPr>
          <p:cNvPicPr>
            <a:picLocks noRot="1" noChangeAspect="1"/>
          </p:cNvPicPr>
          <p:nvPr>
            <a:wavAudioFile r:embed="rId1" name="~PP164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1066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Table </a:t>
            </a:r>
            <a:r>
              <a:rPr lang="en-US" sz="2400" b="1" dirty="0" smtClean="0"/>
              <a:t>3. </a:t>
            </a:r>
            <a:r>
              <a:rPr lang="en-US" sz="2400" b="1" dirty="0" smtClean="0"/>
              <a:t>Results of ultrasound examination of patients with </a:t>
            </a:r>
            <a:r>
              <a:rPr lang="en-US" sz="2400" b="1" dirty="0" err="1" smtClean="0"/>
              <a:t>APS+stroke</a:t>
            </a:r>
            <a:r>
              <a:rPr lang="en-US" sz="2400" b="1" dirty="0" smtClean="0"/>
              <a:t> and CG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 lnSpcReduction="10000"/>
          </a:bodyPr>
          <a:lstStyle/>
          <a:p>
            <a:pPr algn="just"/>
            <a:endParaRPr lang="sr-Latn-RS" sz="2000" b="1" dirty="0" smtClean="0"/>
          </a:p>
          <a:p>
            <a:pPr algn="just"/>
            <a:r>
              <a:rPr lang="en-US" sz="2000" b="1" dirty="0" smtClean="0"/>
              <a:t>22,2% patients with cardiac embolic lesions and 5,6% patients with </a:t>
            </a:r>
            <a:r>
              <a:rPr lang="sr-Latn-RS" sz="2000" b="1" dirty="0" smtClean="0"/>
              <a:t>unstable, </a:t>
            </a:r>
            <a:r>
              <a:rPr lang="en-US" sz="2000" b="1" dirty="0" err="1" smtClean="0"/>
              <a:t>exulcerated</a:t>
            </a:r>
            <a:r>
              <a:rPr lang="en-US" sz="2000" b="1" dirty="0" smtClean="0"/>
              <a:t> </a:t>
            </a:r>
            <a:r>
              <a:rPr lang="en-US" sz="2000" b="1" dirty="0" smtClean="0"/>
              <a:t>plaque</a:t>
            </a:r>
            <a:r>
              <a:rPr lang="sr-Latn-RS" sz="2000" b="1" dirty="0" smtClean="0"/>
              <a:t>s</a:t>
            </a:r>
            <a:r>
              <a:rPr lang="en-US" sz="2000" b="1" dirty="0" smtClean="0"/>
              <a:t> </a:t>
            </a:r>
            <a:r>
              <a:rPr lang="en-US" sz="2000" b="1" dirty="0" smtClean="0"/>
              <a:t>of ICA, </a:t>
            </a:r>
            <a:r>
              <a:rPr lang="en-US" sz="2000" b="1" u="sng" dirty="0" smtClean="0"/>
              <a:t>together </a:t>
            </a:r>
            <a:r>
              <a:rPr lang="en-US" sz="2000" b="1" u="sng" dirty="0" smtClean="0"/>
              <a:t>it was 27,8</a:t>
            </a:r>
            <a:r>
              <a:rPr lang="en-US" sz="2000" b="1" u="sng" dirty="0" smtClean="0"/>
              <a:t>% patients with </a:t>
            </a:r>
            <a:r>
              <a:rPr lang="en-US" sz="2000" b="1" u="sng" dirty="0" err="1" smtClean="0"/>
              <a:t>thromboembolic</a:t>
            </a:r>
            <a:r>
              <a:rPr lang="en-US" sz="2000" b="1" u="sng" dirty="0" smtClean="0"/>
              <a:t> potential, </a:t>
            </a:r>
            <a:r>
              <a:rPr lang="sr-Latn-RS" sz="2000" b="1" u="sng" dirty="0" smtClean="0"/>
              <a:t>but </a:t>
            </a:r>
            <a:r>
              <a:rPr lang="en-US" sz="2000" b="1" u="sng" dirty="0" smtClean="0"/>
              <a:t>MES were detected in 8% </a:t>
            </a:r>
            <a:r>
              <a:rPr lang="sr-Latn-RS" sz="2000" b="1" u="sng" dirty="0" smtClean="0"/>
              <a:t>patients, </a:t>
            </a:r>
            <a:r>
              <a:rPr lang="en-US" sz="2000" b="1" u="sng" dirty="0" smtClean="0"/>
              <a:t>only .  </a:t>
            </a:r>
          </a:p>
          <a:p>
            <a:pPr algn="just"/>
            <a:endParaRPr lang="sr-Latn-RS" sz="2000" b="1" dirty="0" smtClean="0"/>
          </a:p>
          <a:p>
            <a:pPr algn="just"/>
            <a:r>
              <a:rPr lang="sr-Latn-RS" sz="2000" b="1" dirty="0" smtClean="0"/>
              <a:t>In the others patients M</a:t>
            </a:r>
            <a:r>
              <a:rPr lang="en-US" sz="2000" b="1" dirty="0" smtClean="0"/>
              <a:t>ES </a:t>
            </a:r>
            <a:r>
              <a:rPr lang="en-US" sz="2000" b="1" dirty="0"/>
              <a:t>were not detected during the </a:t>
            </a:r>
            <a:r>
              <a:rPr lang="en-US" sz="2000" b="1" dirty="0" smtClean="0"/>
              <a:t>30-minute</a:t>
            </a:r>
            <a:r>
              <a:rPr lang="sr-Latn-RS" sz="2000" b="1" dirty="0" smtClean="0"/>
              <a:t>s</a:t>
            </a:r>
            <a:r>
              <a:rPr lang="en-US" sz="2000" b="1" dirty="0" smtClean="0"/>
              <a:t> </a:t>
            </a:r>
            <a:r>
              <a:rPr lang="en-US" sz="2000" b="1" dirty="0"/>
              <a:t>detection period. But, it did not exclude them. For more reliable results, </a:t>
            </a:r>
            <a:r>
              <a:rPr lang="en-US" sz="2000" b="1" u="sng" dirty="0"/>
              <a:t>long-term monitoring</a:t>
            </a:r>
            <a:r>
              <a:rPr lang="en-US" sz="2000" b="1" dirty="0"/>
              <a:t> with </a:t>
            </a:r>
            <a:r>
              <a:rPr lang="en-US" sz="2000" b="1" u="sng" dirty="0" smtClean="0"/>
              <a:t>inclusion </a:t>
            </a:r>
            <a:r>
              <a:rPr lang="en-US" sz="2000" b="1" u="sng" dirty="0"/>
              <a:t>of </a:t>
            </a:r>
            <a:r>
              <a:rPr lang="en-US" sz="2000" b="1" u="sng" dirty="0" smtClean="0"/>
              <a:t>BA </a:t>
            </a:r>
            <a:r>
              <a:rPr lang="en-US" sz="2000" b="1" u="sng" dirty="0"/>
              <a:t>is </a:t>
            </a:r>
            <a:r>
              <a:rPr lang="en-US" sz="2000" b="1" u="sng" dirty="0" smtClean="0"/>
              <a:t>necessary </a:t>
            </a:r>
            <a:r>
              <a:rPr lang="en-US" sz="2000" b="1" dirty="0" smtClean="0"/>
              <a:t>[Yamaoka et al. 2014]. 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Also</a:t>
            </a:r>
            <a:r>
              <a:rPr lang="en-US" sz="2000" b="1" dirty="0"/>
              <a:t>, examination should be carried out on </a:t>
            </a:r>
            <a:r>
              <a:rPr lang="en-US" sz="2000" b="1" u="sng" dirty="0"/>
              <a:t>the first </a:t>
            </a:r>
            <a:r>
              <a:rPr lang="en-US" sz="2000" b="1" u="sng" dirty="0" smtClean="0"/>
              <a:t>day </a:t>
            </a:r>
            <a:r>
              <a:rPr lang="en-US" sz="2000" b="1" u="sng" dirty="0"/>
              <a:t>after stroke</a:t>
            </a:r>
            <a:r>
              <a:rPr lang="en-US" sz="2000" b="1" dirty="0"/>
              <a:t>, </a:t>
            </a:r>
            <a:r>
              <a:rPr lang="en-US" sz="2000" b="1" u="sng" dirty="0"/>
              <a:t>when the number of emboli is highest and the effects of </a:t>
            </a:r>
            <a:r>
              <a:rPr lang="en-US" sz="2000" b="1" u="sng" dirty="0" err="1"/>
              <a:t>antiplatelet</a:t>
            </a:r>
            <a:r>
              <a:rPr lang="en-US" sz="2000" b="1" u="sng" dirty="0"/>
              <a:t> therapy can be avoided. </a:t>
            </a:r>
          </a:p>
        </p:txBody>
      </p:sp>
      <p:pic>
        <p:nvPicPr>
          <p:cNvPr id="4" name="Picture 9" descr="Sl 130"/>
          <p:cNvPicPr>
            <a:picLocks noChangeAspect="1" noChangeArrowheads="1"/>
          </p:cNvPicPr>
          <p:nvPr/>
        </p:nvPicPr>
        <p:blipFill>
          <a:blip r:embed="rId3" cstate="print">
            <a:lum bright="26000" contrast="32000"/>
          </a:blip>
          <a:srcRect/>
          <a:stretch>
            <a:fillRect/>
          </a:stretch>
        </p:blipFill>
        <p:spPr>
          <a:xfrm>
            <a:off x="7010400" y="457200"/>
            <a:ext cx="1853627" cy="1378467"/>
          </a:xfrm>
          <a:prstGeom prst="rect">
            <a:avLst/>
          </a:prstGeom>
          <a:noFill/>
        </p:spPr>
      </p:pic>
      <p:pic>
        <p:nvPicPr>
          <p:cNvPr id="5" name="~PP511.WAV">
            <a:hlinkClick r:id="" action="ppaction://media"/>
          </p:cNvPr>
          <p:cNvPicPr>
            <a:picLocks noRot="1" noChangeAspect="1"/>
          </p:cNvPicPr>
          <p:nvPr>
            <a:wavAudioFile r:embed="rId1" name="~PP51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58000" cy="9604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Table  </a:t>
            </a:r>
            <a:r>
              <a:rPr lang="en-US" sz="2400" b="1" dirty="0" smtClean="0"/>
              <a:t>3. </a:t>
            </a:r>
            <a:r>
              <a:rPr lang="en-US" sz="2400" b="1" dirty="0" smtClean="0"/>
              <a:t>Results of ultrasound examination of patients with </a:t>
            </a:r>
            <a:r>
              <a:rPr lang="en-US" sz="2400" b="1" dirty="0" err="1" smtClean="0"/>
              <a:t>APS+stroke</a:t>
            </a:r>
            <a:r>
              <a:rPr lang="en-US" sz="2400" b="1" dirty="0" smtClean="0"/>
              <a:t> and CG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96200" cy="44497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In the group of patients with positive cardiac type bubble test, TEE confirmed the existence of r-l shunt in 4 PFO cases (4/26, </a:t>
            </a:r>
            <a:r>
              <a:rPr lang="en-US" sz="2000" b="1" u="sng" dirty="0" smtClean="0"/>
              <a:t>15.4%). </a:t>
            </a:r>
            <a:r>
              <a:rPr lang="en-US" sz="2000" b="1" u="sng" dirty="0" smtClean="0"/>
              <a:t>The bubble test is not reliable for assessing </a:t>
            </a:r>
            <a:r>
              <a:rPr lang="en-US" sz="2000" b="1" u="sng" dirty="0" smtClean="0"/>
              <a:t>of r-l shunt </a:t>
            </a:r>
            <a:r>
              <a:rPr lang="en-US" sz="2000" b="1" u="sng" dirty="0" smtClean="0"/>
              <a:t>and can only be a screening test</a:t>
            </a:r>
            <a:r>
              <a:rPr lang="en-US" sz="2000" b="1" u="sng" dirty="0" smtClean="0"/>
              <a:t>. TTE/TEE </a:t>
            </a:r>
            <a:r>
              <a:rPr lang="en-US" sz="2000" b="1" u="sng" dirty="0" smtClean="0"/>
              <a:t>was necessary to definitely confirm the existence of r-l </a:t>
            </a:r>
            <a:r>
              <a:rPr lang="en-US" sz="2000" b="1" u="sng" dirty="0" smtClean="0"/>
              <a:t>shunt.</a:t>
            </a:r>
          </a:p>
          <a:p>
            <a:pPr algn="just"/>
            <a:r>
              <a:rPr lang="en-US" sz="2000" b="1" dirty="0" smtClean="0"/>
              <a:t>In </a:t>
            </a:r>
            <a:r>
              <a:rPr lang="en-US" sz="2000" b="1" dirty="0" smtClean="0"/>
              <a:t>the CG group, there was </a:t>
            </a:r>
            <a:r>
              <a:rPr lang="en-US" sz="2000" b="1" u="sng" dirty="0" smtClean="0"/>
              <a:t>only one patient with </a:t>
            </a:r>
            <a:r>
              <a:rPr lang="en-US" sz="2000" b="1" u="sng" dirty="0" smtClean="0"/>
              <a:t>TTE </a:t>
            </a:r>
            <a:r>
              <a:rPr lang="en-US" sz="2000" b="1" u="sng" dirty="0" err="1" smtClean="0"/>
              <a:t>conirmed</a:t>
            </a:r>
            <a:r>
              <a:rPr lang="en-US" sz="2000" b="1" u="sng" dirty="0" smtClean="0"/>
              <a:t> r-l shunt (PFO</a:t>
            </a:r>
            <a:r>
              <a:rPr lang="en-US" sz="2000" b="1" dirty="0" smtClean="0"/>
              <a:t>). 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Ultrasound examination of the peripheral veins did not show current peripheral venous thrombosis in any of the patients included in the study, thus there was </a:t>
            </a:r>
            <a:r>
              <a:rPr lang="en-US" sz="2000" b="1" u="sng" dirty="0" smtClean="0"/>
              <a:t>no potential source of paradoxical embolism. </a:t>
            </a:r>
            <a:endParaRPr lang="sr-Latn-RS" sz="2000" b="1" u="sng" dirty="0" smtClean="0"/>
          </a:p>
          <a:p>
            <a:pPr algn="just"/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FORAMEN_OVALE_L_D_00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"/>
            <a:ext cx="1384300" cy="103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~PP1551.WAV">
            <a:hlinkClick r:id="" action="ppaction://media"/>
          </p:cNvPr>
          <p:cNvPicPr>
            <a:picLocks noRot="1" noChangeAspect="1"/>
          </p:cNvPicPr>
          <p:nvPr>
            <a:wavAudioFile r:embed="rId2" name="~PP155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  <a:cs typeface="Times New Roman" pitchFamily="18" charset="0"/>
              </a:rPr>
              <a:t>Introduction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cs typeface="Times New Roman" pitchFamily="18" charset="0"/>
              </a:rPr>
              <a:t>After systemic venous thrombosis, stroke and transient ischemic attack (TIA) are the most common clinical manifestations of </a:t>
            </a:r>
            <a:r>
              <a:rPr lang="en-US" sz="2000" b="1" dirty="0" err="1" smtClean="0">
                <a:cs typeface="Times New Roman" pitchFamily="18" charset="0"/>
              </a:rPr>
              <a:t>antiphospholipid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syndrome (APS) [</a:t>
            </a:r>
            <a:r>
              <a:rPr lang="en-US" sz="2000" b="1" dirty="0" err="1">
                <a:cs typeface="Times New Roman" pitchFamily="18" charset="0"/>
              </a:rPr>
              <a:t>Sanna</a:t>
            </a:r>
            <a:r>
              <a:rPr lang="en-US" sz="2000" b="1" dirty="0">
                <a:cs typeface="Times New Roman" pitchFamily="18" charset="0"/>
              </a:rPr>
              <a:t> et al. 2006]. </a:t>
            </a:r>
            <a:endParaRPr lang="en-US" sz="2000" b="1" dirty="0" smtClean="0">
              <a:cs typeface="Times New Roman" pitchFamily="18" charset="0"/>
            </a:endParaRPr>
          </a:p>
          <a:p>
            <a:endParaRPr lang="en-US" sz="2000" b="1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dirty="0">
                <a:cs typeface="Times New Roman" pitchFamily="18" charset="0"/>
              </a:rPr>
              <a:t>major </a:t>
            </a:r>
            <a:r>
              <a:rPr lang="en-US" sz="2000" dirty="0" err="1">
                <a:cs typeface="Times New Roman" pitchFamily="18" charset="0"/>
              </a:rPr>
              <a:t>intracerebral</a:t>
            </a:r>
            <a:r>
              <a:rPr lang="en-US" sz="2000" dirty="0">
                <a:cs typeface="Times New Roman" pitchFamily="18" charset="0"/>
              </a:rPr>
              <a:t> arteries and their branches are often affected, as well as small vessels with </a:t>
            </a:r>
            <a:r>
              <a:rPr lang="en-US" sz="2000" dirty="0" err="1">
                <a:cs typeface="Times New Roman" pitchFamily="18" charset="0"/>
              </a:rPr>
              <a:t>lacunar</a:t>
            </a:r>
            <a:r>
              <a:rPr lang="en-US" sz="2000" dirty="0">
                <a:cs typeface="Times New Roman" pitchFamily="18" charset="0"/>
              </a:rPr>
              <a:t> infarctions [</a:t>
            </a:r>
            <a:r>
              <a:rPr lang="en-US" sz="2000" dirty="0" err="1">
                <a:cs typeface="Times New Roman" pitchFamily="18" charset="0"/>
              </a:rPr>
              <a:t>Ruiy-Irastorza</a:t>
            </a:r>
            <a:r>
              <a:rPr lang="en-US" sz="2000" dirty="0">
                <a:cs typeface="Times New Roman" pitchFamily="18" charset="0"/>
              </a:rPr>
              <a:t> et al. 2010]. Patients tend to recover well from the neurological deficit caused by the first stroke, but strokes are often recurrent if secondary prophylaxis is not applied [</a:t>
            </a:r>
            <a:r>
              <a:rPr lang="en-US" sz="2000" dirty="0" err="1">
                <a:cs typeface="Times New Roman" pitchFamily="18" charset="0"/>
              </a:rPr>
              <a:t>Kalashnikova</a:t>
            </a:r>
            <a:r>
              <a:rPr lang="en-US" sz="2000" dirty="0">
                <a:cs typeface="Times New Roman" pitchFamily="18" charset="0"/>
              </a:rPr>
              <a:t> 2004]. </a:t>
            </a:r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b="1" dirty="0" smtClean="0">
                <a:cs typeface="Times New Roman" pitchFamily="18" charset="0"/>
              </a:rPr>
              <a:t>APS </a:t>
            </a:r>
            <a:r>
              <a:rPr lang="en-US" sz="2000" b="1" dirty="0">
                <a:cs typeface="Times New Roman" pitchFamily="18" charset="0"/>
              </a:rPr>
              <a:t>is a significant risk factor for stroke in young adults; 12.5% to 20% of APS patients under the age of 50 suffered a stroke 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dirty="0" err="1">
                <a:cs typeface="Times New Roman" pitchFamily="18" charset="0"/>
              </a:rPr>
              <a:t>Gonsales-Portilo</a:t>
            </a:r>
            <a:r>
              <a:rPr lang="en-US" sz="2000" dirty="0">
                <a:cs typeface="Times New Roman" pitchFamily="18" charset="0"/>
              </a:rPr>
              <a:t> 2001, Ruiz-</a:t>
            </a:r>
            <a:r>
              <a:rPr lang="en-US" sz="2000" dirty="0" err="1">
                <a:cs typeface="Times New Roman" pitchFamily="18" charset="0"/>
              </a:rPr>
              <a:t>Irastorza</a:t>
            </a:r>
            <a:r>
              <a:rPr lang="en-US" sz="2000" dirty="0">
                <a:cs typeface="Times New Roman" pitchFamily="18" charset="0"/>
              </a:rPr>
              <a:t> et al. 2010].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mozak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9057"/>
            <a:ext cx="1524000" cy="123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541.WAV">
            <a:hlinkClick r:id="" action="ppaction://media"/>
          </p:cNvPr>
          <p:cNvPicPr>
            <a:picLocks noRot="1" noChangeAspect="1"/>
          </p:cNvPicPr>
          <p:nvPr>
            <a:wavAudioFile r:embed="rId1" name="~PP354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Conclusion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2000" b="1" dirty="0" smtClean="0"/>
              <a:t>By </a:t>
            </a:r>
            <a:r>
              <a:rPr lang="en-US" sz="2000" b="1" dirty="0" smtClean="0"/>
              <a:t>complex </a:t>
            </a:r>
            <a:r>
              <a:rPr lang="sr-Latn-RS" sz="2000" b="1" dirty="0" smtClean="0"/>
              <a:t>ultrasound</a:t>
            </a:r>
            <a:r>
              <a:rPr lang="en-US" sz="2000" b="1" dirty="0" smtClean="0"/>
              <a:t> </a:t>
            </a:r>
            <a:r>
              <a:rPr lang="en-US" sz="2000" b="1" dirty="0" smtClean="0"/>
              <a:t>investigations, </a:t>
            </a:r>
            <a:r>
              <a:rPr lang="en-US" sz="2000" b="1" dirty="0"/>
              <a:t>w</a:t>
            </a:r>
            <a:r>
              <a:rPr lang="en-US" sz="2000" b="1" dirty="0" smtClean="0"/>
              <a:t>e detected </a:t>
            </a:r>
            <a:r>
              <a:rPr lang="en-US" sz="2000" b="1" dirty="0" smtClean="0"/>
              <a:t>statistical </a:t>
            </a:r>
            <a:r>
              <a:rPr lang="en-US" sz="2000" b="1" dirty="0" smtClean="0"/>
              <a:t>significantly  the most often </a:t>
            </a:r>
            <a:r>
              <a:rPr lang="en-US" sz="2000" b="1" dirty="0" err="1" smtClean="0"/>
              <a:t>cardioembolic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lesisons</a:t>
            </a:r>
            <a:r>
              <a:rPr lang="en-US" sz="2000" b="1" dirty="0" smtClean="0"/>
              <a:t> in the group with </a:t>
            </a:r>
            <a:r>
              <a:rPr lang="en-US" sz="2000" b="1" dirty="0" smtClean="0"/>
              <a:t>APS</a:t>
            </a:r>
            <a:r>
              <a:rPr lang="sr-Latn-RS" sz="2000" b="1" dirty="0" smtClean="0"/>
              <a:t> </a:t>
            </a:r>
            <a:r>
              <a:rPr lang="sr-Latn-RS" sz="2000" b="1" dirty="0" smtClean="0"/>
              <a:t>and </a:t>
            </a:r>
            <a:r>
              <a:rPr lang="en-US" sz="2000" b="1" dirty="0" smtClean="0"/>
              <a:t>stroke</a:t>
            </a:r>
            <a:r>
              <a:rPr lang="sr-Latn-RS" sz="2000" b="1" dirty="0" smtClean="0"/>
              <a:t> than in APS group without stroke;</a:t>
            </a:r>
          </a:p>
          <a:p>
            <a:r>
              <a:rPr lang="sr-Latn-RS" sz="2000" b="1" dirty="0" smtClean="0"/>
              <a:t>t</a:t>
            </a:r>
            <a:r>
              <a:rPr lang="en-US" sz="2000" b="1" dirty="0" smtClean="0"/>
              <a:t>hen</a:t>
            </a:r>
            <a:r>
              <a:rPr lang="sr-Latn-RS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smtClean="0"/>
              <a:t>more often occlusion of cerebral arteries and </a:t>
            </a:r>
            <a:endParaRPr lang="sr-Latn-RS" sz="2000" b="1" dirty="0" smtClean="0"/>
          </a:p>
          <a:p>
            <a:r>
              <a:rPr lang="en-US" sz="2000" b="1" dirty="0" err="1" smtClean="0"/>
              <a:t>greather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intimo</a:t>
            </a:r>
            <a:r>
              <a:rPr lang="en-US" sz="2000" b="1" dirty="0" smtClean="0"/>
              <a:t>-medial thickness than in group  APS without stroke.</a:t>
            </a:r>
          </a:p>
          <a:p>
            <a:endParaRPr lang="en-US" sz="2000" b="1" dirty="0"/>
          </a:p>
          <a:p>
            <a:r>
              <a:rPr lang="en-US" sz="2000" b="1" dirty="0" smtClean="0"/>
              <a:t>During </a:t>
            </a:r>
            <a:r>
              <a:rPr lang="en-US" sz="2000" b="1" dirty="0" smtClean="0"/>
              <a:t>30-minutes, </a:t>
            </a:r>
            <a:r>
              <a:rPr lang="en-US" sz="2000" b="1" dirty="0" smtClean="0"/>
              <a:t>MES were </a:t>
            </a:r>
            <a:r>
              <a:rPr lang="en-US" sz="2000" b="1" dirty="0"/>
              <a:t>detected in a </a:t>
            </a:r>
            <a:r>
              <a:rPr lang="en-US" sz="2000" b="1" dirty="0" smtClean="0"/>
              <a:t>small, </a:t>
            </a:r>
            <a:r>
              <a:rPr lang="en-US" sz="2000" b="1" dirty="0" err="1" smtClean="0"/>
              <a:t>nonsignificant</a:t>
            </a:r>
            <a:r>
              <a:rPr lang="en-US" sz="2000" b="1" dirty="0" smtClean="0"/>
              <a:t>  </a:t>
            </a:r>
            <a:r>
              <a:rPr lang="en-US" sz="2000" b="1" dirty="0"/>
              <a:t>number of patients with </a:t>
            </a:r>
            <a:r>
              <a:rPr lang="en-US" sz="2000" b="1" dirty="0" smtClean="0"/>
              <a:t>APS and stroke. We </a:t>
            </a:r>
            <a:r>
              <a:rPr lang="en-US" sz="2000" b="1" dirty="0" err="1" smtClean="0"/>
              <a:t>beleieve</a:t>
            </a:r>
            <a:r>
              <a:rPr lang="en-US" sz="2000" b="1" dirty="0" smtClean="0"/>
              <a:t> that methodological reasons are in </a:t>
            </a:r>
            <a:r>
              <a:rPr lang="sr-Latn-RS" sz="2000" b="1" dirty="0" smtClean="0"/>
              <a:t>the </a:t>
            </a:r>
            <a:r>
              <a:rPr lang="en-US" sz="2000" b="1" dirty="0" smtClean="0"/>
              <a:t>question</a:t>
            </a:r>
            <a:r>
              <a:rPr lang="en-US" sz="2000" b="1" dirty="0" smtClean="0"/>
              <a:t>. More </a:t>
            </a:r>
            <a:r>
              <a:rPr lang="en-US" sz="2000" b="1" dirty="0"/>
              <a:t>reliable results would be obtained using long-term MES </a:t>
            </a:r>
            <a:r>
              <a:rPr lang="en-US" sz="2000" b="1" dirty="0" smtClean="0"/>
              <a:t>detection, </a:t>
            </a:r>
            <a:r>
              <a:rPr lang="en-US" sz="2000" b="1" dirty="0"/>
              <a:t>of all </a:t>
            </a:r>
            <a:r>
              <a:rPr lang="en-US" sz="2000" b="1" dirty="0" smtClean="0"/>
              <a:t>cerebral arteries, </a:t>
            </a:r>
            <a:r>
              <a:rPr lang="en-US" sz="2000" b="1" dirty="0"/>
              <a:t>on the first day of stroke. </a:t>
            </a:r>
          </a:p>
        </p:txBody>
      </p:sp>
      <p:pic>
        <p:nvPicPr>
          <p:cNvPr id="4" name="~PP794.WAV">
            <a:hlinkClick r:id="" action="ppaction://media"/>
          </p:cNvPr>
          <p:cNvPicPr>
            <a:picLocks noRot="1" noChangeAspect="1"/>
          </p:cNvPicPr>
          <p:nvPr>
            <a:wavAudioFile r:embed="rId1" name="~PP7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n-lt"/>
                <a:cs typeface="Times New Roman" pitchFamily="18" charset="0"/>
              </a:rPr>
              <a:t>Introduction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943600" cy="46021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cs typeface="Times New Roman" pitchFamily="18" charset="0"/>
              </a:rPr>
              <a:t>The purpose of this study was to investigate the possibilities of TCD detection of MES in order to proof </a:t>
            </a:r>
            <a:r>
              <a:rPr lang="en-US" sz="2000" b="1" dirty="0" err="1" smtClean="0">
                <a:cs typeface="Times New Roman" pitchFamily="18" charset="0"/>
              </a:rPr>
              <a:t>thromboembolism</a:t>
            </a:r>
            <a:r>
              <a:rPr lang="en-US" sz="2000" b="1" dirty="0" smtClean="0">
                <a:cs typeface="Times New Roman" pitchFamily="18" charset="0"/>
              </a:rPr>
              <a:t> as one of stroke mechanism in </a:t>
            </a:r>
            <a:r>
              <a:rPr lang="en-US" sz="2000" b="1" dirty="0" smtClean="0">
                <a:cs typeface="Times New Roman" pitchFamily="18" charset="0"/>
              </a:rPr>
              <a:t>APS.</a:t>
            </a:r>
            <a:endParaRPr lang="en-US" sz="2000" b="1" dirty="0" smtClean="0">
              <a:cs typeface="Times New Roman" pitchFamily="18" charset="0"/>
            </a:endParaRPr>
          </a:p>
          <a:p>
            <a:pPr algn="just"/>
            <a:endParaRPr lang="sr-Latn-RS" sz="2000" dirty="0" smtClean="0"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cs typeface="Times New Roman" pitchFamily="18" charset="0"/>
              </a:rPr>
              <a:t>The </a:t>
            </a:r>
            <a:r>
              <a:rPr lang="en-US" sz="2000" b="1" dirty="0">
                <a:cs typeface="Times New Roman" pitchFamily="18" charset="0"/>
              </a:rPr>
              <a:t>source of </a:t>
            </a:r>
            <a:r>
              <a:rPr lang="en-US" sz="2000" b="1" dirty="0" err="1">
                <a:cs typeface="Times New Roman" pitchFamily="18" charset="0"/>
              </a:rPr>
              <a:t>thromboembolism</a:t>
            </a:r>
            <a:r>
              <a:rPr lang="en-US" sz="2000" b="1" dirty="0">
                <a:cs typeface="Times New Roman" pitchFamily="18" charset="0"/>
              </a:rPr>
              <a:t> may be a thrombus in the artery of the neck or large arteries of the </a:t>
            </a:r>
            <a:r>
              <a:rPr lang="en-US" sz="2000" b="1" dirty="0" smtClean="0">
                <a:cs typeface="Times New Roman" pitchFamily="18" charset="0"/>
              </a:rPr>
              <a:t>brain (artery to artery embolism</a:t>
            </a:r>
            <a:r>
              <a:rPr lang="en-US" sz="2000" b="1" dirty="0" smtClean="0">
                <a:cs typeface="Times New Roman" pitchFamily="18" charset="0"/>
              </a:rPr>
              <a:t>),</a:t>
            </a:r>
            <a:r>
              <a:rPr lang="sr-Latn-RS" sz="2000" b="1" dirty="0" smtClean="0">
                <a:cs typeface="Times New Roman" pitchFamily="18" charset="0"/>
              </a:rPr>
              <a:t> or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cardioembolism</a:t>
            </a:r>
            <a:r>
              <a:rPr lang="en-US" sz="2000" b="1" dirty="0">
                <a:cs typeface="Times New Roman" pitchFamily="18" charset="0"/>
              </a:rPr>
              <a:t> in </a:t>
            </a:r>
            <a:r>
              <a:rPr lang="en-US" sz="2000" b="1" dirty="0" err="1">
                <a:cs typeface="Times New Roman" pitchFamily="18" charset="0"/>
              </a:rPr>
              <a:t>Libman</a:t>
            </a:r>
            <a:r>
              <a:rPr lang="en-US" sz="2000" b="1" dirty="0">
                <a:cs typeface="Times New Roman" pitchFamily="18" charset="0"/>
              </a:rPr>
              <a:t> Sacks </a:t>
            </a:r>
            <a:r>
              <a:rPr lang="en-US" sz="2000" b="1" dirty="0" err="1">
                <a:cs typeface="Times New Roman" pitchFamily="18" charset="0"/>
              </a:rPr>
              <a:t>endocarditis</a:t>
            </a:r>
            <a:r>
              <a:rPr lang="en-US" sz="2000" b="1" dirty="0">
                <a:cs typeface="Times New Roman" pitchFamily="18" charset="0"/>
              </a:rPr>
              <a:t> which often follows </a:t>
            </a:r>
            <a:r>
              <a:rPr lang="en-US" sz="2000" b="1" dirty="0" smtClean="0">
                <a:cs typeface="Times New Roman" pitchFamily="18" charset="0"/>
              </a:rPr>
              <a:t>APS or the others </a:t>
            </a:r>
            <a:r>
              <a:rPr lang="en-US" sz="2000" b="1" dirty="0" err="1" smtClean="0">
                <a:cs typeface="Times New Roman" pitchFamily="18" charset="0"/>
              </a:rPr>
              <a:t>cardioembolic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lesions 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dirty="0" err="1">
                <a:cs typeface="Times New Roman" pitchFamily="18" charset="0"/>
              </a:rPr>
              <a:t>Miyakis</a:t>
            </a:r>
            <a:r>
              <a:rPr lang="en-US" sz="2000" dirty="0">
                <a:cs typeface="Times New Roman" pitchFamily="18" charset="0"/>
              </a:rPr>
              <a:t> et al, 2006]. </a:t>
            </a:r>
          </a:p>
        </p:txBody>
      </p:sp>
      <p:pic>
        <p:nvPicPr>
          <p:cNvPr id="4" name="Picture 5" descr="logo klinik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13" y="762000"/>
            <a:ext cx="1857076" cy="457199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Slika004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</a:blip>
          <a:srcRect/>
          <a:stretch>
            <a:fillRect/>
          </a:stretch>
        </p:blipFill>
        <p:spPr bwMode="auto">
          <a:xfrm>
            <a:off x="6781800" y="2590800"/>
            <a:ext cx="1822450" cy="2160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~PP2782.WAV">
            <a:hlinkClick r:id="" action="ppaction://media"/>
          </p:cNvPr>
          <p:cNvPicPr>
            <a:picLocks noRot="1" noChangeAspect="1"/>
          </p:cNvPicPr>
          <p:nvPr>
            <a:wavAudioFile r:embed="rId1" name="~PP278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Introdaction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5029200"/>
          </a:xfrm>
        </p:spPr>
        <p:txBody>
          <a:bodyPr>
            <a:normAutofit/>
          </a:bodyPr>
          <a:lstStyle/>
          <a:p>
            <a:endParaRPr lang="en-US" sz="2400" dirty="0" smtClean="0"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cs typeface="Times New Roman" pitchFamily="18" charset="0"/>
              </a:rPr>
              <a:t>Thromboemboli</a:t>
            </a:r>
            <a:r>
              <a:rPr lang="en-US" sz="2000" b="1" dirty="0" smtClean="0">
                <a:cs typeface="Times New Roman" pitchFamily="18" charset="0"/>
              </a:rPr>
              <a:t>, which are </a:t>
            </a:r>
            <a:r>
              <a:rPr lang="en-US" sz="2000" b="1" dirty="0" smtClean="0">
                <a:cs typeface="Times New Roman" pitchFamily="18" charset="0"/>
              </a:rPr>
              <a:t>present in cerebral </a:t>
            </a:r>
            <a:r>
              <a:rPr lang="en-US" sz="2000" b="1" dirty="0" smtClean="0">
                <a:cs typeface="Times New Roman" pitchFamily="18" charset="0"/>
              </a:rPr>
              <a:t>arteries, </a:t>
            </a:r>
            <a:r>
              <a:rPr lang="en-US" sz="2000" b="1" dirty="0" smtClean="0">
                <a:cs typeface="Times New Roman" pitchFamily="18" charset="0"/>
              </a:rPr>
              <a:t>can be detected by </a:t>
            </a:r>
            <a:r>
              <a:rPr lang="en-US" sz="2000" b="1" dirty="0" err="1" smtClean="0">
                <a:cs typeface="Times New Roman" pitchFamily="18" charset="0"/>
              </a:rPr>
              <a:t>transcranial</a:t>
            </a:r>
            <a:r>
              <a:rPr lang="en-US" sz="2000" b="1" dirty="0" smtClean="0">
                <a:cs typeface="Times New Roman" pitchFamily="18" charset="0"/>
              </a:rPr>
              <a:t> Doppler (TCD) as </a:t>
            </a:r>
            <a:r>
              <a:rPr lang="en-US" sz="2000" b="1" dirty="0" err="1" smtClean="0">
                <a:cs typeface="Times New Roman" pitchFamily="18" charset="0"/>
              </a:rPr>
              <a:t>microembolic</a:t>
            </a:r>
            <a:r>
              <a:rPr lang="en-US" sz="2000" b="1" dirty="0" smtClean="0">
                <a:cs typeface="Times New Roman" pitchFamily="18" charset="0"/>
              </a:rPr>
              <a:t> signals (MES), also referred in the literature as HITS (high-intensity transient signals) </a:t>
            </a:r>
            <a:r>
              <a:rPr lang="en-US" sz="2000" dirty="0" smtClean="0">
                <a:cs typeface="Times New Roman" pitchFamily="18" charset="0"/>
              </a:rPr>
              <a:t>[Edmonds et al. 2011]. </a:t>
            </a:r>
            <a:endParaRPr lang="en-US" sz="2000" dirty="0" smtClean="0">
              <a:cs typeface="Times New Roman" pitchFamily="18" charset="0"/>
            </a:endParaRPr>
          </a:p>
          <a:p>
            <a:pPr algn="just"/>
            <a:endParaRPr lang="sr-Latn-RS" sz="2000" dirty="0" smtClean="0"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cs typeface="Times New Roman" pitchFamily="18" charset="0"/>
              </a:rPr>
              <a:t>The </a:t>
            </a:r>
            <a:r>
              <a:rPr lang="en-US" sz="2000" b="1" dirty="0" smtClean="0">
                <a:cs typeface="Times New Roman" pitchFamily="18" charset="0"/>
              </a:rPr>
              <a:t>sources </a:t>
            </a:r>
            <a:r>
              <a:rPr lang="en-US" sz="2000" b="1" dirty="0" smtClean="0">
                <a:cs typeface="Times New Roman" pitchFamily="18" charset="0"/>
              </a:rPr>
              <a:t>of </a:t>
            </a:r>
            <a:r>
              <a:rPr lang="en-US" sz="2000" b="1" dirty="0" err="1" smtClean="0">
                <a:cs typeface="Times New Roman" pitchFamily="18" charset="0"/>
              </a:rPr>
              <a:t>thromboembolism</a:t>
            </a:r>
            <a:r>
              <a:rPr lang="en-US" sz="2000" b="1" dirty="0" smtClean="0">
                <a:cs typeface="Times New Roman" pitchFamily="18" charset="0"/>
              </a:rPr>
              <a:t> can be registered by the other ultrasound methods, which will be named in methodology.</a:t>
            </a:r>
            <a:endParaRPr lang="en-US" sz="2000" b="1" dirty="0">
              <a:cs typeface="Times New Roman" pitchFamily="18" charset="0"/>
            </a:endParaRPr>
          </a:p>
          <a:p>
            <a:pPr algn="just"/>
            <a:endParaRPr lang="en-US" sz="2000" dirty="0" smtClean="0">
              <a:cs typeface="Times New Roman" pitchFamily="18" charset="0"/>
            </a:endParaRPr>
          </a:p>
        </p:txBody>
      </p:sp>
      <p:pic>
        <p:nvPicPr>
          <p:cNvPr id="4" name="Picture 4" descr="Slika005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6705600" y="1371600"/>
            <a:ext cx="1861245" cy="2481306"/>
          </a:xfrm>
          <a:prstGeom prst="rect">
            <a:avLst/>
          </a:prstGeom>
          <a:noFill/>
        </p:spPr>
      </p:pic>
      <p:pic>
        <p:nvPicPr>
          <p:cNvPr id="5" name="Picture 6" descr="Slika006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6743678" y="4114800"/>
            <a:ext cx="1879633" cy="25066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7" name="~PP826.WAV">
            <a:hlinkClick r:id="" action="ppaction://media"/>
          </p:cNvPr>
          <p:cNvPicPr>
            <a:picLocks noRot="1" noChangeAspect="1"/>
          </p:cNvPicPr>
          <p:nvPr>
            <a:wavAudioFile r:embed="rId1" name="~PP82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Materials and 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172200" cy="521176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n-US" sz="2000" b="1" dirty="0" smtClean="0"/>
              <a:t>Investigation group: </a:t>
            </a:r>
            <a:r>
              <a:rPr lang="en-US" sz="2000" b="1" dirty="0" smtClean="0"/>
              <a:t>36 </a:t>
            </a:r>
            <a:r>
              <a:rPr lang="en-US" sz="2000" b="1" dirty="0" smtClean="0"/>
              <a:t>patients with APS and stroke (</a:t>
            </a:r>
            <a:r>
              <a:rPr lang="en-US" sz="2000" b="1" dirty="0" err="1" smtClean="0"/>
              <a:t>APS+stroke</a:t>
            </a:r>
            <a:r>
              <a:rPr lang="en-US" sz="2000" b="1" dirty="0" smtClean="0"/>
              <a:t> group) </a:t>
            </a:r>
          </a:p>
          <a:p>
            <a:pPr indent="0" algn="just">
              <a:buNone/>
            </a:pPr>
            <a:r>
              <a:rPr lang="en-US" sz="2000" dirty="0" smtClean="0"/>
              <a:t>hospitalized </a:t>
            </a:r>
            <a:r>
              <a:rPr lang="en-US" sz="2000" dirty="0" smtClean="0"/>
              <a:t>at the Neurology Clinic of the Clinical Center of Serbia (CCS) in Belgrade and </a:t>
            </a:r>
            <a:r>
              <a:rPr lang="en-US" sz="2000" dirty="0" smtClean="0"/>
              <a:t>Hematology </a:t>
            </a:r>
            <a:r>
              <a:rPr lang="en-US" sz="2000" dirty="0" smtClean="0"/>
              <a:t>Clinic of the CCS in Belgrade (Department of Coagulation Disorders) </a:t>
            </a:r>
          </a:p>
          <a:p>
            <a:pPr indent="0" algn="just">
              <a:buNone/>
            </a:pPr>
            <a:r>
              <a:rPr lang="en-US" sz="2000" dirty="0" smtClean="0"/>
              <a:t>from October 1, 2011, until October 1, 2016</a:t>
            </a:r>
            <a:r>
              <a:rPr lang="sr-Latn-RS" sz="2000" dirty="0" smtClean="0"/>
              <a:t>.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pPr indent="-457200" algn="just">
              <a:buNone/>
            </a:pPr>
            <a:endParaRPr lang="en-US" sz="2000" dirty="0" smtClean="0"/>
          </a:p>
          <a:p>
            <a:pPr indent="0" algn="just">
              <a:buNone/>
            </a:pPr>
            <a:r>
              <a:rPr lang="en-US" sz="2000" dirty="0" smtClean="0"/>
              <a:t>The inclusion criteria comprised adult patients (aged over 18) with confirmed APS and stroke. The exclusion criteria were: the presence of inflammation or malignant disease,</a:t>
            </a:r>
            <a:r>
              <a:rPr lang="sr-Latn-RS" sz="2000" dirty="0" smtClean="0"/>
              <a:t> pregnancy</a:t>
            </a:r>
            <a:r>
              <a:rPr lang="en-US" sz="2000" dirty="0" smtClean="0"/>
              <a:t>, and the use of drugs leading to the occurrence of </a:t>
            </a:r>
            <a:r>
              <a:rPr lang="en-US" sz="2000" dirty="0" err="1" smtClean="0"/>
              <a:t>aPL</a:t>
            </a:r>
            <a:r>
              <a:rPr lang="en-US" sz="2000" dirty="0" smtClean="0"/>
              <a:t> antibodies.</a:t>
            </a:r>
            <a:endParaRPr lang="sr-Latn-RS" sz="2000" dirty="0" smtClean="0"/>
          </a:p>
          <a:p>
            <a:pPr indent="0" algn="just">
              <a:buNone/>
            </a:pPr>
            <a:endParaRPr lang="en-US" sz="2000" dirty="0" smtClean="0"/>
          </a:p>
          <a:p>
            <a:pPr indent="0" algn="just">
              <a:buNone/>
            </a:pPr>
            <a:r>
              <a:rPr lang="en-US" sz="2000" b="1" dirty="0" smtClean="0"/>
              <a:t>Control group (CG): APS-stroke, consisting of  26 patients with APS without stroke </a:t>
            </a:r>
            <a:r>
              <a:rPr lang="sr-Latn-RS" sz="2000" b="1" dirty="0" smtClean="0"/>
              <a:t>(</a:t>
            </a:r>
            <a:r>
              <a:rPr lang="en-US" sz="2000" b="1" dirty="0" smtClean="0"/>
              <a:t>matched by gender and age)</a:t>
            </a:r>
          </a:p>
          <a:p>
            <a:pPr algn="just">
              <a:buNone/>
            </a:pPr>
            <a:endParaRPr lang="en-US" sz="2000" dirty="0" smtClean="0"/>
          </a:p>
        </p:txBody>
      </p:sp>
      <p:pic>
        <p:nvPicPr>
          <p:cNvPr id="4" name="Picture 4" descr="Slika000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934200" y="1524000"/>
            <a:ext cx="1654166" cy="22050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~PP1938.WAV">
            <a:hlinkClick r:id="" action="ppaction://media"/>
          </p:cNvPr>
          <p:cNvPicPr>
            <a:picLocks noRot="1" noChangeAspect="1"/>
          </p:cNvPicPr>
          <p:nvPr>
            <a:wavAudioFile r:embed="rId1" name="~PP193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176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Materials and 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010400" cy="5059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/>
              <a:t>Arterial stroke was confirmed by magnetic resonance imaging (MRI)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smtClean="0"/>
              <a:t>APS </a:t>
            </a:r>
            <a:r>
              <a:rPr lang="en-US" sz="2000" b="1" dirty="0"/>
              <a:t>was identified </a:t>
            </a:r>
            <a:r>
              <a:rPr lang="en-US" sz="2000" b="1" dirty="0" smtClean="0"/>
              <a:t>according </a:t>
            </a:r>
            <a:r>
              <a:rPr lang="en-US" sz="2000" b="1" dirty="0"/>
              <a:t>to the Sydney Consensus [</a:t>
            </a:r>
            <a:r>
              <a:rPr lang="en-US" sz="2000" b="1" dirty="0" err="1"/>
              <a:t>Miyakis</a:t>
            </a:r>
            <a:r>
              <a:rPr lang="en-US" sz="2000" b="1" dirty="0"/>
              <a:t> et al. 2006]. </a:t>
            </a:r>
          </a:p>
          <a:p>
            <a:pPr algn="just"/>
            <a:r>
              <a:rPr lang="en-US" sz="2000" b="1" dirty="0" smtClean="0"/>
              <a:t>The </a:t>
            </a:r>
            <a:r>
              <a:rPr lang="en-US" sz="2000" b="1" dirty="0"/>
              <a:t>lupus anticoagulant (LAC) and anti-</a:t>
            </a:r>
            <a:r>
              <a:rPr lang="en-US" sz="2000" b="1" dirty="0" err="1"/>
              <a:t>cardiolipin</a:t>
            </a:r>
            <a:r>
              <a:rPr lang="en-US" sz="2000" b="1" dirty="0"/>
              <a:t> (ACL) antibodies of the </a:t>
            </a:r>
            <a:r>
              <a:rPr lang="en-US" sz="2000" b="1" dirty="0" err="1"/>
              <a:t>IgG</a:t>
            </a:r>
            <a:r>
              <a:rPr lang="en-US" sz="2000" b="1" dirty="0"/>
              <a:t> and </a:t>
            </a:r>
            <a:r>
              <a:rPr lang="en-US" sz="2000" b="1" dirty="0" err="1"/>
              <a:t>IgM</a:t>
            </a:r>
            <a:r>
              <a:rPr lang="en-US" sz="2000" b="1" dirty="0"/>
              <a:t> class, along with anti-beta-2 glycoprotein I (anti-beta-2 GPI) antibodies of the </a:t>
            </a:r>
            <a:r>
              <a:rPr lang="en-US" sz="2000" b="1" dirty="0" err="1"/>
              <a:t>IgG</a:t>
            </a:r>
            <a:r>
              <a:rPr lang="en-US" sz="2000" b="1" dirty="0"/>
              <a:t> and </a:t>
            </a:r>
            <a:r>
              <a:rPr lang="en-US" sz="2000" b="1" dirty="0" err="1"/>
              <a:t>IgM</a:t>
            </a:r>
            <a:r>
              <a:rPr lang="en-US" sz="2000" b="1" dirty="0"/>
              <a:t> class, were analyzed. </a:t>
            </a:r>
            <a:endParaRPr lang="en-US" sz="2000" b="1" dirty="0" smtClean="0"/>
          </a:p>
          <a:p>
            <a:pPr algn="just"/>
            <a:r>
              <a:rPr lang="en-US" sz="2000" dirty="0" smtClean="0"/>
              <a:t>The study was approved by the </a:t>
            </a:r>
            <a:r>
              <a:rPr lang="en-US" sz="2000" b="1" dirty="0" smtClean="0"/>
              <a:t>Expert Committee of the Neurology Clinic,</a:t>
            </a:r>
            <a:r>
              <a:rPr lang="en-US" sz="2000" dirty="0" smtClean="0"/>
              <a:t> CCS, the Ethics Committee of the CCS </a:t>
            </a:r>
            <a:r>
              <a:rPr lang="en-US" sz="2000" b="1" dirty="0" smtClean="0"/>
              <a:t>and the Ethics Committee of the Belgrade University Medical School.</a:t>
            </a:r>
            <a:r>
              <a:rPr lang="en-US" sz="2000" dirty="0" smtClean="0"/>
              <a:t> All participants gave an informative consent to participate in the study. </a:t>
            </a:r>
            <a:r>
              <a:rPr lang="en-US" sz="2000" b="1" dirty="0" smtClean="0"/>
              <a:t>The study was conducted in accordance </a:t>
            </a:r>
            <a:r>
              <a:rPr lang="en-US" sz="2000" b="1" dirty="0" smtClean="0"/>
              <a:t>to </a:t>
            </a:r>
            <a:r>
              <a:rPr lang="en-US" sz="2000" b="1" dirty="0" smtClean="0"/>
              <a:t>the Helsinki Declaration of the World Medical Association.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90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>
          <a:xfrm>
            <a:off x="7391400" y="914400"/>
            <a:ext cx="1524000" cy="15302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~PP2464.WAV">
            <a:hlinkClick r:id="" action="ppaction://media"/>
          </p:cNvPr>
          <p:cNvPicPr>
            <a:picLocks noRot="1" noChangeAspect="1"/>
          </p:cNvPicPr>
          <p:nvPr>
            <a:wavAudioFile r:embed="rId1" name="~PP246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Materials and 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6324600" cy="5364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/>
              <a:t>TCD detection of MES was performed by a </a:t>
            </a:r>
            <a:r>
              <a:rPr lang="en-US" sz="2000" b="1" dirty="0" smtClean="0"/>
              <a:t>30-minutes </a:t>
            </a:r>
            <a:r>
              <a:rPr lang="en-US" sz="2000" b="1" dirty="0" smtClean="0"/>
              <a:t>bilateral recording of the middle cerebral artery (MCA) within two weeks after the stroke</a:t>
            </a:r>
            <a:r>
              <a:rPr lang="en-US" sz="2000" dirty="0" smtClean="0"/>
              <a:t> [Edmonds et al. 2011] (Rimed </a:t>
            </a:r>
            <a:r>
              <a:rPr lang="en-US" sz="2000" dirty="0" err="1" smtClean="0"/>
              <a:t>DigiLite</a:t>
            </a:r>
            <a:r>
              <a:rPr lang="en-US" sz="2000" dirty="0" smtClean="0"/>
              <a:t>ᵀᴹ, </a:t>
            </a:r>
            <a:r>
              <a:rPr lang="en-US" sz="2000" dirty="0" err="1" smtClean="0"/>
              <a:t>Raanana</a:t>
            </a:r>
            <a:r>
              <a:rPr lang="en-US" sz="2000" dirty="0" smtClean="0"/>
              <a:t>, Israel, </a:t>
            </a:r>
            <a:r>
              <a:rPr lang="en-US" sz="2000" dirty="0" err="1" smtClean="0"/>
              <a:t>Holter</a:t>
            </a:r>
            <a:r>
              <a:rPr lang="en-US" sz="2000" dirty="0" smtClean="0"/>
              <a:t> probes LMY-2. 2 MHz probes). </a:t>
            </a:r>
          </a:p>
          <a:p>
            <a:pPr algn="just"/>
            <a:r>
              <a:rPr lang="en-US" sz="2000" b="1" dirty="0" smtClean="0"/>
              <a:t>Color Doppler examination of cervical segments of the carotid and vertebral arteries </a:t>
            </a:r>
            <a:r>
              <a:rPr lang="en-US" sz="2000" dirty="0" smtClean="0"/>
              <a:t>[Grant et al. 2003</a:t>
            </a:r>
            <a:r>
              <a:rPr lang="en-US" sz="2000" b="1" dirty="0" smtClean="0"/>
              <a:t>] with the Mannheim criteria for the assessment of </a:t>
            </a:r>
            <a:r>
              <a:rPr lang="en-US" sz="2000" b="1" dirty="0" err="1" smtClean="0"/>
              <a:t>atheromatous</a:t>
            </a:r>
            <a:r>
              <a:rPr lang="en-US" sz="2000" b="1" dirty="0" smtClean="0"/>
              <a:t> plaques</a:t>
            </a:r>
            <a:r>
              <a:rPr lang="en-US" sz="2000" dirty="0" smtClean="0"/>
              <a:t> [</a:t>
            </a:r>
            <a:r>
              <a:rPr lang="en-US" sz="2000" dirty="0" err="1" smtClean="0"/>
              <a:t>Touboul</a:t>
            </a:r>
            <a:r>
              <a:rPr lang="en-US" sz="2000" dirty="0" smtClean="0"/>
              <a:t> et al. 2012], (</a:t>
            </a:r>
            <a:r>
              <a:rPr lang="en-US" sz="2000" dirty="0" err="1" smtClean="0"/>
              <a:t>Aloka</a:t>
            </a:r>
            <a:r>
              <a:rPr lang="en-US" sz="2000" dirty="0" smtClean="0"/>
              <a:t> alpha-10, Hitachi, Tokyo, Japan, probe 7.5 to 14 MHz).</a:t>
            </a:r>
          </a:p>
          <a:p>
            <a:pPr algn="just"/>
            <a:r>
              <a:rPr lang="en-US" sz="2000" b="1" dirty="0" smtClean="0"/>
              <a:t>TCD color Doppler examination of cerebral arteries </a:t>
            </a:r>
            <a:r>
              <a:rPr lang="en-US" sz="2000" dirty="0" smtClean="0"/>
              <a:t>[Katz and </a:t>
            </a:r>
            <a:r>
              <a:rPr lang="en-US" sz="2000" dirty="0" err="1" smtClean="0"/>
              <a:t>Alexandrov</a:t>
            </a:r>
            <a:r>
              <a:rPr lang="en-US" sz="2000" dirty="0" smtClean="0"/>
              <a:t> 2003] (</a:t>
            </a:r>
            <a:r>
              <a:rPr lang="en-US" sz="2000" dirty="0" err="1" smtClean="0"/>
              <a:t>Aloka</a:t>
            </a:r>
            <a:r>
              <a:rPr lang="en-US" sz="2000" dirty="0" smtClean="0"/>
              <a:t> alpha-10, Hitachi, Tokyo, Japan, probe 2.0 MHz).</a:t>
            </a:r>
          </a:p>
          <a:p>
            <a:pPr algn="just"/>
            <a:r>
              <a:rPr lang="en-US" sz="2000" b="1" dirty="0" smtClean="0"/>
              <a:t>TCD detection of r-l cardiac or pulmonary shunt</a:t>
            </a:r>
            <a:r>
              <a:rPr lang="en-US" sz="2000" dirty="0" smtClean="0"/>
              <a:t>, </a:t>
            </a:r>
            <a:r>
              <a:rPr lang="en-US" sz="2000" b="1" dirty="0" smtClean="0"/>
              <a:t>bubble test </a:t>
            </a:r>
            <a:r>
              <a:rPr lang="en-US" sz="2000" dirty="0" smtClean="0"/>
              <a:t>[Spencer et al. 2004, </a:t>
            </a:r>
            <a:r>
              <a:rPr lang="en-US" sz="2000" dirty="0" err="1" smtClean="0"/>
              <a:t>Akhondi</a:t>
            </a:r>
            <a:r>
              <a:rPr lang="en-US" sz="2000" dirty="0" smtClean="0"/>
              <a:t> et al. 2010] (Rimed </a:t>
            </a:r>
            <a:r>
              <a:rPr lang="en-US" sz="2000" dirty="0" err="1" smtClean="0"/>
              <a:t>DigiLite</a:t>
            </a:r>
            <a:r>
              <a:rPr lang="en-US" sz="2000" dirty="0" smtClean="0"/>
              <a:t>ᵀᴹ, </a:t>
            </a:r>
            <a:r>
              <a:rPr lang="en-US" sz="2000" dirty="0" err="1" smtClean="0"/>
              <a:t>Raanana</a:t>
            </a:r>
            <a:r>
              <a:rPr lang="en-US" sz="2000" dirty="0" smtClean="0"/>
              <a:t>, Israel, probe </a:t>
            </a:r>
            <a:r>
              <a:rPr lang="en-US" sz="2000" dirty="0" err="1" smtClean="0"/>
              <a:t>holter</a:t>
            </a:r>
            <a:r>
              <a:rPr lang="en-US" sz="2000" dirty="0" smtClean="0"/>
              <a:t> LMY-2. 2 MHz probes).</a:t>
            </a:r>
            <a:endParaRPr lang="en-US" sz="2000" b="1" dirty="0"/>
          </a:p>
        </p:txBody>
      </p:sp>
      <p:pic>
        <p:nvPicPr>
          <p:cNvPr id="5" name="Picture 9" descr="Sl 1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26000" contrast="32000"/>
          </a:blip>
          <a:srcRect/>
          <a:stretch>
            <a:fillRect/>
          </a:stretch>
        </p:blipFill>
        <p:spPr>
          <a:xfrm>
            <a:off x="6705600" y="914400"/>
            <a:ext cx="2161026" cy="1607067"/>
          </a:xfrm>
          <a:noFill/>
        </p:spPr>
      </p:pic>
      <p:pic>
        <p:nvPicPr>
          <p:cNvPr id="7" name="Picture 9" descr="Sl-07"/>
          <p:cNvPicPr>
            <a:picLocks noChangeAspect="1" noChangeArrowheads="1"/>
          </p:cNvPicPr>
          <p:nvPr/>
        </p:nvPicPr>
        <p:blipFill>
          <a:blip r:embed="rId5">
            <a:lum bright="30000" contrast="50000"/>
            <a:grayscl/>
          </a:blip>
          <a:srcRect l="2048" t="2856" r="2048" b="2856"/>
          <a:stretch>
            <a:fillRect/>
          </a:stretch>
        </p:blipFill>
        <p:spPr>
          <a:xfrm>
            <a:off x="6781800" y="2667000"/>
            <a:ext cx="2037220" cy="1561198"/>
          </a:xfrm>
          <a:prstGeom prst="rect">
            <a:avLst/>
          </a:prstGeom>
          <a:noFill/>
        </p:spPr>
      </p:pic>
      <p:pic>
        <p:nvPicPr>
          <p:cNvPr id="8" name="Picture 5" descr="tccd ab2"/>
          <p:cNvPicPr>
            <a:picLocks noChangeAspect="1" noChangeArrowheads="1"/>
          </p:cNvPicPr>
          <p:nvPr/>
        </p:nvPicPr>
        <p:blipFill>
          <a:blip r:embed="rId6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858000" y="4476758"/>
            <a:ext cx="2033792" cy="1525579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" name="~PP1223.WAV">
            <a:hlinkClick r:id="" action="ppaction://media"/>
          </p:cNvPr>
          <p:cNvPicPr>
            <a:picLocks noRot="1" noChangeAspect="1"/>
          </p:cNvPicPr>
          <p:nvPr>
            <a:wavAudioFile r:embed="rId1" name="~PP1223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Materials and 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816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err="1"/>
              <a:t>Transthoracic</a:t>
            </a:r>
            <a:r>
              <a:rPr lang="en-US" sz="2000" b="1" dirty="0"/>
              <a:t> echocardiography (TTE) in all patients </a:t>
            </a:r>
            <a:r>
              <a:rPr lang="en-US" sz="2000" b="1" dirty="0" smtClean="0"/>
              <a:t>in </a:t>
            </a:r>
            <a:r>
              <a:rPr lang="en-US" sz="2000" b="1" dirty="0"/>
              <a:t>both </a:t>
            </a:r>
            <a:r>
              <a:rPr lang="en-US" sz="2000" b="1" dirty="0" smtClean="0"/>
              <a:t>of the groups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Aloka</a:t>
            </a:r>
            <a:r>
              <a:rPr lang="en-US" sz="2000" dirty="0"/>
              <a:t> alpha-10, Hitachi, Tokyo, Japan, tissue harmonics, 2MHz probe), </a:t>
            </a:r>
            <a:r>
              <a:rPr lang="en-US" sz="2000" b="1" dirty="0"/>
              <a:t>and </a:t>
            </a:r>
            <a:r>
              <a:rPr lang="en-US" sz="2000" b="1" dirty="0" err="1"/>
              <a:t>transesophageal</a:t>
            </a:r>
            <a:r>
              <a:rPr lang="en-US" sz="2000" b="1" dirty="0"/>
              <a:t> echocardiography (TEE) in  smaller number of patients, primarily on the basis of  TTE and positive bubble test</a:t>
            </a:r>
            <a:r>
              <a:rPr lang="en-US" sz="2000" dirty="0"/>
              <a:t> (Sequoia C256, Mountain View , California, </a:t>
            </a:r>
            <a:r>
              <a:rPr lang="en-US" sz="2000" dirty="0" err="1"/>
              <a:t>multifrequency</a:t>
            </a:r>
            <a:r>
              <a:rPr lang="en-US" sz="2000" dirty="0"/>
              <a:t> 2.5-4 MHz probe 3 V2C with "secondary tissue harmonics" technology) [Peterson et al. 2003].</a:t>
            </a:r>
            <a:br>
              <a:rPr lang="en-US" sz="2000" dirty="0"/>
            </a:br>
            <a:r>
              <a:rPr lang="en-US" sz="2000" b="1" dirty="0"/>
              <a:t>The patients with paradoxical embolism were subjected to ultrasound examination of the extremity, pelvic, and abdominal veins </a:t>
            </a:r>
            <a:r>
              <a:rPr lang="en-US" sz="2000" dirty="0"/>
              <a:t>[Gillespie, Glass 2010] (</a:t>
            </a:r>
            <a:r>
              <a:rPr lang="en-US" sz="2000" dirty="0" err="1"/>
              <a:t>Aloka</a:t>
            </a:r>
            <a:r>
              <a:rPr lang="en-US" sz="2000" dirty="0"/>
              <a:t> alpha-10, Hitachi, Tokyo, Japan, probe of 7.5 to 14 MHz).</a:t>
            </a:r>
          </a:p>
        </p:txBody>
      </p:sp>
      <p:pic>
        <p:nvPicPr>
          <p:cNvPr id="5" name="FORAMEN_OVALE_L_D_001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76400"/>
            <a:ext cx="2603500" cy="1952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~PP2283.WAV">
            <a:hlinkClick r:id="" action="ppaction://media"/>
          </p:cNvPr>
          <p:cNvPicPr>
            <a:picLocks noRot="1" noChangeAspect="1"/>
          </p:cNvPicPr>
          <p:nvPr>
            <a:wavAudioFile r:embed="rId2" name="~PP228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b="1" dirty="0" smtClean="0"/>
              <a:t>I</a:t>
            </a:r>
            <a:r>
              <a:rPr lang="en-US" sz="2000" b="1" dirty="0" smtClean="0"/>
              <a:t>n the </a:t>
            </a:r>
            <a:r>
              <a:rPr lang="en-US" sz="2000" b="1" dirty="0" err="1" smtClean="0"/>
              <a:t>APS+stroke</a:t>
            </a:r>
            <a:r>
              <a:rPr lang="en-US" sz="2000" b="1" dirty="0" smtClean="0"/>
              <a:t> group </a:t>
            </a:r>
            <a:r>
              <a:rPr lang="sr-Latn-R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b="1" dirty="0"/>
              <a:t>mean age was 39.5 ± 10.7 </a:t>
            </a:r>
            <a:r>
              <a:rPr lang="en-US" sz="2000" b="1" dirty="0" smtClean="0"/>
              <a:t>years</a:t>
            </a:r>
            <a:r>
              <a:rPr lang="en-US" sz="2000" dirty="0" smtClean="0"/>
              <a:t>, </a:t>
            </a:r>
            <a:r>
              <a:rPr lang="en-US" sz="2000" dirty="0"/>
              <a:t>with </a:t>
            </a:r>
            <a:r>
              <a:rPr lang="en-US" sz="2000" dirty="0" smtClean="0"/>
              <a:t>21- </a:t>
            </a:r>
            <a:r>
              <a:rPr lang="en-US" sz="2000" b="1" dirty="0" smtClean="0"/>
              <a:t>58.3% </a:t>
            </a:r>
            <a:r>
              <a:rPr lang="en-US" sz="2000" b="1" dirty="0" smtClean="0"/>
              <a:t>female</a:t>
            </a:r>
            <a:r>
              <a:rPr lang="sr-Latn-RS" sz="2000" b="1" dirty="0" smtClean="0"/>
              <a:t>s</a:t>
            </a:r>
            <a:r>
              <a:rPr lang="en-US" sz="2000" b="1" dirty="0" smtClean="0"/>
              <a:t>; </a:t>
            </a:r>
          </a:p>
          <a:p>
            <a:r>
              <a:rPr lang="sr-Latn-RS" sz="2000" b="1" dirty="0" smtClean="0"/>
              <a:t>I</a:t>
            </a:r>
            <a:r>
              <a:rPr lang="en-US" sz="2000" b="1" dirty="0" smtClean="0"/>
              <a:t>n </a:t>
            </a:r>
            <a:r>
              <a:rPr lang="en-US" sz="2000" b="1" dirty="0"/>
              <a:t>the CG</a:t>
            </a:r>
            <a:r>
              <a:rPr lang="en-US" sz="2000" dirty="0"/>
              <a:t>, the </a:t>
            </a:r>
            <a:r>
              <a:rPr lang="sr-Latn-RS" sz="2000" b="1" dirty="0" smtClean="0"/>
              <a:t>mean</a:t>
            </a:r>
            <a:r>
              <a:rPr lang="sr-Latn-RS" sz="2000" dirty="0" smtClean="0"/>
              <a:t> </a:t>
            </a:r>
            <a:r>
              <a:rPr lang="en-US" sz="2000" b="1" dirty="0" smtClean="0"/>
              <a:t>age </a:t>
            </a:r>
            <a:r>
              <a:rPr lang="en-US" sz="2000" b="1" dirty="0"/>
              <a:t>was 35.6 ± 9.6 years</a:t>
            </a:r>
            <a:r>
              <a:rPr lang="en-US" sz="2000" dirty="0"/>
              <a:t>, and 19 </a:t>
            </a:r>
            <a:r>
              <a:rPr lang="en-US" sz="2000" dirty="0" smtClean="0"/>
              <a:t>- </a:t>
            </a:r>
            <a:r>
              <a:rPr lang="en-US" sz="2000" b="1" dirty="0" smtClean="0"/>
              <a:t>73.1%</a:t>
            </a:r>
            <a:r>
              <a:rPr lang="en-US" sz="2000" dirty="0" smtClean="0"/>
              <a:t> </a:t>
            </a:r>
            <a:r>
              <a:rPr lang="en-US" sz="2000" b="1" dirty="0"/>
              <a:t>were females. </a:t>
            </a:r>
            <a:endParaRPr lang="sr-Latn-RS" sz="2000" b="1" dirty="0" smtClean="0"/>
          </a:p>
          <a:p>
            <a:endParaRPr lang="sr-Latn-RS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patients mostly had primary APS </a:t>
            </a:r>
            <a:r>
              <a:rPr lang="sr-Latn-RS" sz="2000" b="1" dirty="0" smtClean="0"/>
              <a:t>- </a:t>
            </a:r>
            <a:r>
              <a:rPr lang="en-US" sz="2000" b="1" dirty="0" smtClean="0"/>
              <a:t>86.1</a:t>
            </a:r>
            <a:r>
              <a:rPr lang="en-US" sz="2000" b="1" dirty="0"/>
              <a:t>% and 84.6% in the </a:t>
            </a:r>
            <a:r>
              <a:rPr lang="en-US" sz="2000" b="1" dirty="0" err="1"/>
              <a:t>APS+stroke</a:t>
            </a:r>
            <a:r>
              <a:rPr lang="en-US" sz="2000" b="1" dirty="0"/>
              <a:t> group and CG, </a:t>
            </a:r>
            <a:r>
              <a:rPr lang="en-US" sz="2000" b="1" dirty="0" smtClean="0"/>
              <a:t>respectively. </a:t>
            </a:r>
            <a:endParaRPr lang="en-US" sz="2000" b="1" dirty="0" smtClean="0"/>
          </a:p>
          <a:p>
            <a:endParaRPr lang="sr-Latn-R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average duration of APS from the onset to the occurrence of stroke was 6.2 ± 5.9 years in the </a:t>
            </a:r>
            <a:r>
              <a:rPr lang="en-US" sz="2000" dirty="0" err="1"/>
              <a:t>APS+stroke</a:t>
            </a:r>
            <a:r>
              <a:rPr lang="en-US" sz="2000" dirty="0"/>
              <a:t> group. </a:t>
            </a:r>
            <a:endParaRPr lang="sr-Latn-R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APS duration from the onset to the moment of examination was 4.07 ± 2.55 years in the CG.</a:t>
            </a:r>
          </a:p>
          <a:p>
            <a:endParaRPr lang="en-US" sz="2000" dirty="0"/>
          </a:p>
        </p:txBody>
      </p:sp>
      <p:pic>
        <p:nvPicPr>
          <p:cNvPr id="4" name="~PP1383.WAV">
            <a:hlinkClick r:id="" action="ppaction://media"/>
          </p:cNvPr>
          <p:cNvPicPr>
            <a:picLocks noRot="1" noChangeAspect="1"/>
          </p:cNvPicPr>
          <p:nvPr>
            <a:wavAudioFile r:embed="rId1" name="~PP138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17759</TotalTime>
  <Words>2199</Words>
  <Application>Microsoft Office PowerPoint</Application>
  <PresentationFormat>On-screen Show (4:3)</PresentationFormat>
  <Paragraphs>207</Paragraphs>
  <Slides>20</Slides>
  <Notes>1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Transcranial detection of microemboli signals (MES) in patients with antiphospholipid syndrome and stroke </vt:lpstr>
      <vt:lpstr>Introduction</vt:lpstr>
      <vt:lpstr>Introduction</vt:lpstr>
      <vt:lpstr>Introdaction </vt:lpstr>
      <vt:lpstr>Materials and methods</vt:lpstr>
      <vt:lpstr>Materials and methods</vt:lpstr>
      <vt:lpstr>Materials and methods</vt:lpstr>
      <vt:lpstr>Materials and methods</vt:lpstr>
      <vt:lpstr>Results</vt:lpstr>
      <vt:lpstr>Table 1. Elevated aPL antibody values in the APS+stroke group and CG </vt:lpstr>
      <vt:lpstr>Tb. 1, commentary</vt:lpstr>
      <vt:lpstr>Table 2. Neuroradiological findings – MRI of the brain in APS+stroke patients</vt:lpstr>
      <vt:lpstr>Table 2. Neuroradiological findings – MRI of the brain in AFS+stroke patients (commentary)</vt:lpstr>
      <vt:lpstr>Table  3. Results of ultrasound examination of patients with APS+stroke and CG </vt:lpstr>
      <vt:lpstr>Table 3. Results of ultrasound examination of   patients with APS+stroke and CG (commentary)</vt:lpstr>
      <vt:lpstr>Table 3. Results of ultrasound examination of patients with APS+stroke and CG (commentary)</vt:lpstr>
      <vt:lpstr>Table 3. Results of ultrasound examination of patients with APS+stroke and CG</vt:lpstr>
      <vt:lpstr>Table 3. Results of ultrasound examination of patients with APS+stroke and CG</vt:lpstr>
      <vt:lpstr>Table  3. Results of ultrasound examination of patients with APS+stroke and CG</vt:lpstr>
      <vt:lpstr>Conclusion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Transcranial detection of microemboli signals (MES) in patients with antiphospholipid syndrome and stroke</dc:title>
  <dc:creator>Zagorka Jovanovic</dc:creator>
  <cp:lastModifiedBy>Zagorka Jovanovic</cp:lastModifiedBy>
  <cp:revision>165</cp:revision>
  <dcterms:created xsi:type="dcterms:W3CDTF">2021-09-15T21:02:36Z</dcterms:created>
  <dcterms:modified xsi:type="dcterms:W3CDTF">2021-09-28T11:54:39Z</dcterms:modified>
</cp:coreProperties>
</file>